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70" r:id="rId8"/>
    <p:sldId id="271" r:id="rId9"/>
    <p:sldId id="269" r:id="rId10"/>
    <p:sldId id="265" r:id="rId11"/>
    <p:sldId id="266" r:id="rId12"/>
    <p:sldId id="272" r:id="rId13"/>
    <p:sldId id="267" r:id="rId14"/>
    <p:sldId id="268" r:id="rId15"/>
    <p:sldId id="259"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7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428E79-D103-4F99-9E26-4672D6431F73}"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fr-FR"/>
        </a:p>
      </dgm:t>
    </dgm:pt>
    <dgm:pt modelId="{4CF73F4A-42D2-4E13-A29A-6408A4E4C48D}">
      <dgm:prSet phldrT="[Texte]"/>
      <dgm:spPr/>
      <dgm:t>
        <a:bodyPr/>
        <a:lstStyle/>
        <a:p>
          <a:r>
            <a:rPr lang="fr-FR" b="1"/>
            <a:t>8 mars 2022 </a:t>
          </a:r>
          <a:r>
            <a:rPr lang="fr-FR"/>
            <a:t>: publication de la Charte au Journal officiel </a:t>
          </a:r>
        </a:p>
      </dgm:t>
    </dgm:pt>
    <dgm:pt modelId="{AE12EB08-4CA9-403E-A671-C7AF25304047}" type="parTrans" cxnId="{77B0F559-D48B-4F39-A6C0-E0C99C7B79F0}">
      <dgm:prSet/>
      <dgm:spPr/>
      <dgm:t>
        <a:bodyPr/>
        <a:lstStyle/>
        <a:p>
          <a:endParaRPr lang="fr-FR"/>
        </a:p>
      </dgm:t>
    </dgm:pt>
    <dgm:pt modelId="{444F42AA-9010-46D3-887A-CBEF7F9030A0}" type="sibTrans" cxnId="{77B0F559-D48B-4F39-A6C0-E0C99C7B79F0}">
      <dgm:prSet/>
      <dgm:spPr/>
      <dgm:t>
        <a:bodyPr/>
        <a:lstStyle/>
        <a:p>
          <a:endParaRPr lang="fr-FR"/>
        </a:p>
      </dgm:t>
    </dgm:pt>
    <dgm:pt modelId="{DD41FC35-E82D-4E3D-AC51-F344582164B3}">
      <dgm:prSet phldrT="[Texte]" custT="1"/>
      <dgm:spPr/>
      <dgm:t>
        <a:bodyPr/>
        <a:lstStyle/>
        <a:p>
          <a:r>
            <a:rPr lang="fr-FR" sz="900" dirty="0"/>
            <a:t> Identification par les entreprises des pratiques à faire évoluer en vue de leur certification (formation des acteurs, prise de RDV...)</a:t>
          </a:r>
        </a:p>
      </dgm:t>
    </dgm:pt>
    <dgm:pt modelId="{43D9863F-B3CA-41AD-9447-4AD51E7B8D06}" type="parTrans" cxnId="{F0A949B5-6D79-43A9-8CF4-889F8D1CABCA}">
      <dgm:prSet/>
      <dgm:spPr/>
      <dgm:t>
        <a:bodyPr/>
        <a:lstStyle/>
        <a:p>
          <a:endParaRPr lang="fr-FR"/>
        </a:p>
      </dgm:t>
    </dgm:pt>
    <dgm:pt modelId="{B15FF3AF-11F2-4938-8F3F-A9BD55055CD4}" type="sibTrans" cxnId="{F0A949B5-6D79-43A9-8CF4-889F8D1CABCA}">
      <dgm:prSet/>
      <dgm:spPr/>
      <dgm:t>
        <a:bodyPr/>
        <a:lstStyle/>
        <a:p>
          <a:endParaRPr lang="fr-FR"/>
        </a:p>
      </dgm:t>
    </dgm:pt>
    <dgm:pt modelId="{6AE90897-58DE-43F8-ACD3-BE70C25A9511}">
      <dgm:prSet phldrT="[Texte]"/>
      <dgm:spPr/>
      <dgm:t>
        <a:bodyPr/>
        <a:lstStyle/>
        <a:p>
          <a:r>
            <a:rPr lang="fr-FR" b="1"/>
            <a:t>Phase transitoire </a:t>
          </a:r>
          <a:r>
            <a:rPr lang="fr-FR"/>
            <a:t>(estimation : 12 mois)</a:t>
          </a:r>
        </a:p>
      </dgm:t>
    </dgm:pt>
    <dgm:pt modelId="{CB4D64C4-A7E7-4A93-936C-15A61E26E131}" type="parTrans" cxnId="{E5CC64EE-9A25-4DAA-876C-462AE2DA0B7C}">
      <dgm:prSet/>
      <dgm:spPr/>
      <dgm:t>
        <a:bodyPr/>
        <a:lstStyle/>
        <a:p>
          <a:endParaRPr lang="fr-FR"/>
        </a:p>
      </dgm:t>
    </dgm:pt>
    <dgm:pt modelId="{731A9F60-264D-41DD-86DC-784C68620812}" type="sibTrans" cxnId="{E5CC64EE-9A25-4DAA-876C-462AE2DA0B7C}">
      <dgm:prSet/>
      <dgm:spPr/>
      <dgm:t>
        <a:bodyPr/>
        <a:lstStyle/>
        <a:p>
          <a:endParaRPr lang="fr-FR"/>
        </a:p>
      </dgm:t>
    </dgm:pt>
    <dgm:pt modelId="{0AAC0673-0F0C-41FC-B158-581ADCA30D43}">
      <dgm:prSet phldrT="[Texte]" custT="1"/>
      <dgm:spPr/>
      <dgm:t>
        <a:bodyPr/>
        <a:lstStyle/>
        <a:p>
          <a:r>
            <a:rPr lang="fr-FR" sz="900"/>
            <a:t> Construction par le CEPS de la plateforme de déclaration des visites avec les parties prenantes</a:t>
          </a:r>
        </a:p>
      </dgm:t>
    </dgm:pt>
    <dgm:pt modelId="{A3D63E06-81DC-4795-9A96-7A3C25960413}" type="parTrans" cxnId="{2A4FA5B5-FF5E-4946-8C62-93391CB15B67}">
      <dgm:prSet/>
      <dgm:spPr/>
      <dgm:t>
        <a:bodyPr/>
        <a:lstStyle/>
        <a:p>
          <a:endParaRPr lang="fr-FR"/>
        </a:p>
      </dgm:t>
    </dgm:pt>
    <dgm:pt modelId="{B1B81765-33C0-40F1-9DF4-66811E426BFB}" type="sibTrans" cxnId="{2A4FA5B5-FF5E-4946-8C62-93391CB15B67}">
      <dgm:prSet/>
      <dgm:spPr/>
      <dgm:t>
        <a:bodyPr/>
        <a:lstStyle/>
        <a:p>
          <a:endParaRPr lang="fr-FR"/>
        </a:p>
      </dgm:t>
    </dgm:pt>
    <dgm:pt modelId="{D0BA6D02-E789-4901-82A4-82325BD14C10}">
      <dgm:prSet phldrT="[Texte]" custT="1"/>
      <dgm:spPr/>
      <dgm:t>
        <a:bodyPr/>
        <a:lstStyle/>
        <a:p>
          <a:r>
            <a:rPr lang="fr-FR" sz="900"/>
            <a:t> Sous 12 mois, élabora-tion par la Haute Autorité de Santé (HAS) d'un référentiel de certification des entreprises</a:t>
          </a:r>
        </a:p>
      </dgm:t>
    </dgm:pt>
    <dgm:pt modelId="{BE2907F8-2630-4E4B-80AF-3D8ABCF86FC2}" type="parTrans" cxnId="{231DFC94-3011-4A4E-9A15-BB386E4514E5}">
      <dgm:prSet/>
      <dgm:spPr/>
      <dgm:t>
        <a:bodyPr/>
        <a:lstStyle/>
        <a:p>
          <a:endParaRPr lang="fr-FR"/>
        </a:p>
      </dgm:t>
    </dgm:pt>
    <dgm:pt modelId="{7355B112-164B-4415-9793-483A080EACF5}" type="sibTrans" cxnId="{231DFC94-3011-4A4E-9A15-BB386E4514E5}">
      <dgm:prSet/>
      <dgm:spPr/>
      <dgm:t>
        <a:bodyPr/>
        <a:lstStyle/>
        <a:p>
          <a:endParaRPr lang="fr-FR"/>
        </a:p>
      </dgm:t>
    </dgm:pt>
    <dgm:pt modelId="{DAD0E55C-0FEE-40F3-8237-1EA679FD9BD7}">
      <dgm:prSet phldrT="[Texte]"/>
      <dgm:spPr/>
      <dgm:t>
        <a:bodyPr/>
        <a:lstStyle/>
        <a:p>
          <a:r>
            <a:rPr lang="fr-FR" b="1"/>
            <a:t>Pleine application de la Charte </a:t>
          </a:r>
          <a:r>
            <a:rPr lang="fr-FR"/>
            <a:t>(estimation : courant 2023)</a:t>
          </a:r>
        </a:p>
      </dgm:t>
    </dgm:pt>
    <dgm:pt modelId="{7073B9A1-F744-4155-8D5D-92D2D03DBB4E}" type="parTrans" cxnId="{E5996CCD-F00C-4F3D-8278-6394CC6BF7E9}">
      <dgm:prSet/>
      <dgm:spPr/>
      <dgm:t>
        <a:bodyPr/>
        <a:lstStyle/>
        <a:p>
          <a:endParaRPr lang="fr-FR"/>
        </a:p>
      </dgm:t>
    </dgm:pt>
    <dgm:pt modelId="{12648577-4C9B-4683-AE6C-0301DE9F4950}" type="sibTrans" cxnId="{E5996CCD-F00C-4F3D-8278-6394CC6BF7E9}">
      <dgm:prSet/>
      <dgm:spPr/>
      <dgm:t>
        <a:bodyPr/>
        <a:lstStyle/>
        <a:p>
          <a:endParaRPr lang="fr-FR"/>
        </a:p>
      </dgm:t>
    </dgm:pt>
    <dgm:pt modelId="{64CC7590-A746-478F-A1E2-BD36667E2E47}">
      <dgm:prSet phldrT="[Texte]" custT="1"/>
      <dgm:spPr/>
      <dgm:t>
        <a:bodyPr/>
        <a:lstStyle/>
        <a:p>
          <a:r>
            <a:rPr lang="fr-FR" sz="900"/>
            <a:t> Mise à disposition de la plateforme de déclaration des visites par le CEPS</a:t>
          </a:r>
        </a:p>
      </dgm:t>
    </dgm:pt>
    <dgm:pt modelId="{9D907BBF-E423-477D-92C2-94B627C91923}" type="parTrans" cxnId="{966C9C68-8223-4B13-8F60-D50FA9BB8D98}">
      <dgm:prSet/>
      <dgm:spPr/>
      <dgm:t>
        <a:bodyPr/>
        <a:lstStyle/>
        <a:p>
          <a:endParaRPr lang="fr-FR"/>
        </a:p>
      </dgm:t>
    </dgm:pt>
    <dgm:pt modelId="{38DFB62E-2019-4ECE-8B28-716862DA7343}" type="sibTrans" cxnId="{966C9C68-8223-4B13-8F60-D50FA9BB8D98}">
      <dgm:prSet/>
      <dgm:spPr/>
      <dgm:t>
        <a:bodyPr/>
        <a:lstStyle/>
        <a:p>
          <a:endParaRPr lang="fr-FR"/>
        </a:p>
      </dgm:t>
    </dgm:pt>
    <dgm:pt modelId="{E497DC2F-017E-42FF-BB00-8C1315019EA9}">
      <dgm:prSet phldrT="[Texte]" custT="1"/>
      <dgm:spPr/>
      <dgm:t>
        <a:bodyPr/>
        <a:lstStyle/>
        <a:p>
          <a:r>
            <a:rPr lang="fr-FR" sz="900"/>
            <a:t> Certification des entreprises (plus de 3 000 entreprises à certifier !)</a:t>
          </a:r>
        </a:p>
      </dgm:t>
    </dgm:pt>
    <dgm:pt modelId="{985991F6-454A-4494-8045-1CE3F38C1F4F}" type="parTrans" cxnId="{8D88A5CC-2F96-4032-B94E-53C3DED2AA0C}">
      <dgm:prSet/>
      <dgm:spPr/>
      <dgm:t>
        <a:bodyPr/>
        <a:lstStyle/>
        <a:p>
          <a:endParaRPr lang="fr-FR"/>
        </a:p>
      </dgm:t>
    </dgm:pt>
    <dgm:pt modelId="{A0A6FC16-0772-4B28-86B3-1AAA1CA01B57}" type="sibTrans" cxnId="{8D88A5CC-2F96-4032-B94E-53C3DED2AA0C}">
      <dgm:prSet/>
      <dgm:spPr/>
      <dgm:t>
        <a:bodyPr/>
        <a:lstStyle/>
        <a:p>
          <a:endParaRPr lang="fr-FR"/>
        </a:p>
      </dgm:t>
    </dgm:pt>
    <dgm:pt modelId="{10481960-55D4-4C38-8C22-F149FE6BB6A3}" type="pres">
      <dgm:prSet presAssocID="{76428E79-D103-4F99-9E26-4672D6431F73}" presName="linearFlow" presStyleCnt="0">
        <dgm:presLayoutVars>
          <dgm:dir/>
          <dgm:animLvl val="lvl"/>
          <dgm:resizeHandles val="exact"/>
        </dgm:presLayoutVars>
      </dgm:prSet>
      <dgm:spPr/>
    </dgm:pt>
    <dgm:pt modelId="{76648F26-FDCA-460A-BFEB-7CE4E1455EF6}" type="pres">
      <dgm:prSet presAssocID="{4CF73F4A-42D2-4E13-A29A-6408A4E4C48D}" presName="composite" presStyleCnt="0"/>
      <dgm:spPr/>
    </dgm:pt>
    <dgm:pt modelId="{913C14F2-95BC-49A6-B6ED-FDE183034F18}" type="pres">
      <dgm:prSet presAssocID="{4CF73F4A-42D2-4E13-A29A-6408A4E4C48D}" presName="parTx" presStyleLbl="node1" presStyleIdx="0" presStyleCnt="3">
        <dgm:presLayoutVars>
          <dgm:chMax val="0"/>
          <dgm:chPref val="0"/>
          <dgm:bulletEnabled val="1"/>
        </dgm:presLayoutVars>
      </dgm:prSet>
      <dgm:spPr/>
    </dgm:pt>
    <dgm:pt modelId="{70724396-C74D-4456-8D09-9596ED2BC3EE}" type="pres">
      <dgm:prSet presAssocID="{4CF73F4A-42D2-4E13-A29A-6408A4E4C48D}" presName="parSh" presStyleLbl="node1" presStyleIdx="0" presStyleCnt="3"/>
      <dgm:spPr/>
    </dgm:pt>
    <dgm:pt modelId="{FE4A1FD6-DC42-43A2-9D73-8268D85C914D}" type="pres">
      <dgm:prSet presAssocID="{4CF73F4A-42D2-4E13-A29A-6408A4E4C48D}" presName="desTx" presStyleLbl="fgAcc1" presStyleIdx="0" presStyleCnt="3">
        <dgm:presLayoutVars>
          <dgm:bulletEnabled val="1"/>
        </dgm:presLayoutVars>
      </dgm:prSet>
      <dgm:spPr/>
    </dgm:pt>
    <dgm:pt modelId="{49C4C13A-B6F1-46B5-939A-DF7A0DDD44B3}" type="pres">
      <dgm:prSet presAssocID="{444F42AA-9010-46D3-887A-CBEF7F9030A0}" presName="sibTrans" presStyleLbl="sibTrans2D1" presStyleIdx="0" presStyleCnt="2"/>
      <dgm:spPr/>
    </dgm:pt>
    <dgm:pt modelId="{80434C28-E66D-47B1-A620-23F35D50CA96}" type="pres">
      <dgm:prSet presAssocID="{444F42AA-9010-46D3-887A-CBEF7F9030A0}" presName="connTx" presStyleLbl="sibTrans2D1" presStyleIdx="0" presStyleCnt="2"/>
      <dgm:spPr/>
    </dgm:pt>
    <dgm:pt modelId="{38D6A257-816B-48B7-953E-6E17D0EB49D9}" type="pres">
      <dgm:prSet presAssocID="{6AE90897-58DE-43F8-ACD3-BE70C25A9511}" presName="composite" presStyleCnt="0"/>
      <dgm:spPr/>
    </dgm:pt>
    <dgm:pt modelId="{3D676B68-8B19-442D-998B-17C5E529D4C4}" type="pres">
      <dgm:prSet presAssocID="{6AE90897-58DE-43F8-ACD3-BE70C25A9511}" presName="parTx" presStyleLbl="node1" presStyleIdx="0" presStyleCnt="3">
        <dgm:presLayoutVars>
          <dgm:chMax val="0"/>
          <dgm:chPref val="0"/>
          <dgm:bulletEnabled val="1"/>
        </dgm:presLayoutVars>
      </dgm:prSet>
      <dgm:spPr/>
    </dgm:pt>
    <dgm:pt modelId="{8A24D799-910B-4454-9C39-7A29AF1F7493}" type="pres">
      <dgm:prSet presAssocID="{6AE90897-58DE-43F8-ACD3-BE70C25A9511}" presName="parSh" presStyleLbl="node1" presStyleIdx="1" presStyleCnt="3"/>
      <dgm:spPr/>
    </dgm:pt>
    <dgm:pt modelId="{779B7A69-95C5-43E4-A15C-AD49F1B56F1D}" type="pres">
      <dgm:prSet presAssocID="{6AE90897-58DE-43F8-ACD3-BE70C25A9511}" presName="desTx" presStyleLbl="fgAcc1" presStyleIdx="1" presStyleCnt="3">
        <dgm:presLayoutVars>
          <dgm:bulletEnabled val="1"/>
        </dgm:presLayoutVars>
      </dgm:prSet>
      <dgm:spPr/>
    </dgm:pt>
    <dgm:pt modelId="{82ABB209-6D31-4B45-B786-3B9465ADE059}" type="pres">
      <dgm:prSet presAssocID="{731A9F60-264D-41DD-86DC-784C68620812}" presName="sibTrans" presStyleLbl="sibTrans2D1" presStyleIdx="1" presStyleCnt="2"/>
      <dgm:spPr/>
    </dgm:pt>
    <dgm:pt modelId="{D6A322A2-ECAC-4D41-ABDF-ED05B9F7CE2C}" type="pres">
      <dgm:prSet presAssocID="{731A9F60-264D-41DD-86DC-784C68620812}" presName="connTx" presStyleLbl="sibTrans2D1" presStyleIdx="1" presStyleCnt="2"/>
      <dgm:spPr/>
    </dgm:pt>
    <dgm:pt modelId="{6B7C21D8-C5A3-49E5-8D70-2996C7816158}" type="pres">
      <dgm:prSet presAssocID="{DAD0E55C-0FEE-40F3-8237-1EA679FD9BD7}" presName="composite" presStyleCnt="0"/>
      <dgm:spPr/>
    </dgm:pt>
    <dgm:pt modelId="{E972021E-A1C1-45A2-B398-E95BA61F5158}" type="pres">
      <dgm:prSet presAssocID="{DAD0E55C-0FEE-40F3-8237-1EA679FD9BD7}" presName="parTx" presStyleLbl="node1" presStyleIdx="1" presStyleCnt="3">
        <dgm:presLayoutVars>
          <dgm:chMax val="0"/>
          <dgm:chPref val="0"/>
          <dgm:bulletEnabled val="1"/>
        </dgm:presLayoutVars>
      </dgm:prSet>
      <dgm:spPr/>
    </dgm:pt>
    <dgm:pt modelId="{85FE10ED-84C9-4ABD-BC30-4A829354A82A}" type="pres">
      <dgm:prSet presAssocID="{DAD0E55C-0FEE-40F3-8237-1EA679FD9BD7}" presName="parSh" presStyleLbl="node1" presStyleIdx="2" presStyleCnt="3"/>
      <dgm:spPr/>
    </dgm:pt>
    <dgm:pt modelId="{0BD292BB-E529-4877-A077-0408EA7F0027}" type="pres">
      <dgm:prSet presAssocID="{DAD0E55C-0FEE-40F3-8237-1EA679FD9BD7}" presName="desTx" presStyleLbl="fgAcc1" presStyleIdx="2" presStyleCnt="3">
        <dgm:presLayoutVars>
          <dgm:bulletEnabled val="1"/>
        </dgm:presLayoutVars>
      </dgm:prSet>
      <dgm:spPr/>
    </dgm:pt>
  </dgm:ptLst>
  <dgm:cxnLst>
    <dgm:cxn modelId="{FFEC6E0B-0945-4F76-AFA9-88318C5ACD72}" type="presOf" srcId="{4CF73F4A-42D2-4E13-A29A-6408A4E4C48D}" destId="{70724396-C74D-4456-8D09-9596ED2BC3EE}" srcOrd="1" destOrd="0" presId="urn:microsoft.com/office/officeart/2005/8/layout/process3"/>
    <dgm:cxn modelId="{57B6980D-C407-4828-8E7D-3F755A447941}" type="presOf" srcId="{DAD0E55C-0FEE-40F3-8237-1EA679FD9BD7}" destId="{E972021E-A1C1-45A2-B398-E95BA61F5158}" srcOrd="0" destOrd="0" presId="urn:microsoft.com/office/officeart/2005/8/layout/process3"/>
    <dgm:cxn modelId="{B6F1CB0D-1E80-46B8-A2BE-970B2D25EFE9}" type="presOf" srcId="{E497DC2F-017E-42FF-BB00-8C1315019EA9}" destId="{0BD292BB-E529-4877-A077-0408EA7F0027}" srcOrd="0" destOrd="1" presId="urn:microsoft.com/office/officeart/2005/8/layout/process3"/>
    <dgm:cxn modelId="{50374318-FC8C-4F1A-BE7B-59F78E2C86B3}" type="presOf" srcId="{D0BA6D02-E789-4901-82A4-82325BD14C10}" destId="{779B7A69-95C5-43E4-A15C-AD49F1B56F1D}" srcOrd="0" destOrd="1" presId="urn:microsoft.com/office/officeart/2005/8/layout/process3"/>
    <dgm:cxn modelId="{13EEF72A-ED8F-4418-BD1B-967568B09D37}" type="presOf" srcId="{6AE90897-58DE-43F8-ACD3-BE70C25A9511}" destId="{8A24D799-910B-4454-9C39-7A29AF1F7493}" srcOrd="1" destOrd="0" presId="urn:microsoft.com/office/officeart/2005/8/layout/process3"/>
    <dgm:cxn modelId="{DC2FE066-6006-44AB-92D1-D6B26BF13DF4}" type="presOf" srcId="{444F42AA-9010-46D3-887A-CBEF7F9030A0}" destId="{49C4C13A-B6F1-46B5-939A-DF7A0DDD44B3}" srcOrd="0" destOrd="0" presId="urn:microsoft.com/office/officeart/2005/8/layout/process3"/>
    <dgm:cxn modelId="{966C9C68-8223-4B13-8F60-D50FA9BB8D98}" srcId="{DAD0E55C-0FEE-40F3-8237-1EA679FD9BD7}" destId="{64CC7590-A746-478F-A1E2-BD36667E2E47}" srcOrd="0" destOrd="0" parTransId="{9D907BBF-E423-477D-92C2-94B627C91923}" sibTransId="{38DFB62E-2019-4ECE-8B28-716862DA7343}"/>
    <dgm:cxn modelId="{7EB4F874-460B-4C6E-A04C-F9FE51F891F3}" type="presOf" srcId="{731A9F60-264D-41DD-86DC-784C68620812}" destId="{D6A322A2-ECAC-4D41-ABDF-ED05B9F7CE2C}" srcOrd="1" destOrd="0" presId="urn:microsoft.com/office/officeart/2005/8/layout/process3"/>
    <dgm:cxn modelId="{0B7C4156-898D-44B6-9B72-811CE6B11D03}" type="presOf" srcId="{0AAC0673-0F0C-41FC-B158-581ADCA30D43}" destId="{779B7A69-95C5-43E4-A15C-AD49F1B56F1D}" srcOrd="0" destOrd="0" presId="urn:microsoft.com/office/officeart/2005/8/layout/process3"/>
    <dgm:cxn modelId="{77B0F559-D48B-4F39-A6C0-E0C99C7B79F0}" srcId="{76428E79-D103-4F99-9E26-4672D6431F73}" destId="{4CF73F4A-42D2-4E13-A29A-6408A4E4C48D}" srcOrd="0" destOrd="0" parTransId="{AE12EB08-4CA9-403E-A671-C7AF25304047}" sibTransId="{444F42AA-9010-46D3-887A-CBEF7F9030A0}"/>
    <dgm:cxn modelId="{CD246A8A-245D-4102-8750-C701AA710805}" type="presOf" srcId="{DAD0E55C-0FEE-40F3-8237-1EA679FD9BD7}" destId="{85FE10ED-84C9-4ABD-BC30-4A829354A82A}" srcOrd="1" destOrd="0" presId="urn:microsoft.com/office/officeart/2005/8/layout/process3"/>
    <dgm:cxn modelId="{F70B578A-2441-47EF-896B-A3E20694AD71}" type="presOf" srcId="{64CC7590-A746-478F-A1E2-BD36667E2E47}" destId="{0BD292BB-E529-4877-A077-0408EA7F0027}" srcOrd="0" destOrd="0" presId="urn:microsoft.com/office/officeart/2005/8/layout/process3"/>
    <dgm:cxn modelId="{563BCB8D-0F6E-4BD3-A466-5390CBE3B054}" type="presOf" srcId="{DD41FC35-E82D-4E3D-AC51-F344582164B3}" destId="{FE4A1FD6-DC42-43A2-9D73-8268D85C914D}" srcOrd="0" destOrd="0" presId="urn:microsoft.com/office/officeart/2005/8/layout/process3"/>
    <dgm:cxn modelId="{231DFC94-3011-4A4E-9A15-BB386E4514E5}" srcId="{6AE90897-58DE-43F8-ACD3-BE70C25A9511}" destId="{D0BA6D02-E789-4901-82A4-82325BD14C10}" srcOrd="1" destOrd="0" parTransId="{BE2907F8-2630-4E4B-80AF-3D8ABCF86FC2}" sibTransId="{7355B112-164B-4415-9793-483A080EACF5}"/>
    <dgm:cxn modelId="{F0A949B5-6D79-43A9-8CF4-889F8D1CABCA}" srcId="{4CF73F4A-42D2-4E13-A29A-6408A4E4C48D}" destId="{DD41FC35-E82D-4E3D-AC51-F344582164B3}" srcOrd="0" destOrd="0" parTransId="{43D9863F-B3CA-41AD-9447-4AD51E7B8D06}" sibTransId="{B15FF3AF-11F2-4938-8F3F-A9BD55055CD4}"/>
    <dgm:cxn modelId="{2A4FA5B5-FF5E-4946-8C62-93391CB15B67}" srcId="{6AE90897-58DE-43F8-ACD3-BE70C25A9511}" destId="{0AAC0673-0F0C-41FC-B158-581ADCA30D43}" srcOrd="0" destOrd="0" parTransId="{A3D63E06-81DC-4795-9A96-7A3C25960413}" sibTransId="{B1B81765-33C0-40F1-9DF4-66811E426BFB}"/>
    <dgm:cxn modelId="{C2658BBF-8037-4DCA-AFCA-0A885A90E2D5}" type="presOf" srcId="{4CF73F4A-42D2-4E13-A29A-6408A4E4C48D}" destId="{913C14F2-95BC-49A6-B6ED-FDE183034F18}" srcOrd="0" destOrd="0" presId="urn:microsoft.com/office/officeart/2005/8/layout/process3"/>
    <dgm:cxn modelId="{8D88A5CC-2F96-4032-B94E-53C3DED2AA0C}" srcId="{DAD0E55C-0FEE-40F3-8237-1EA679FD9BD7}" destId="{E497DC2F-017E-42FF-BB00-8C1315019EA9}" srcOrd="1" destOrd="0" parTransId="{985991F6-454A-4494-8045-1CE3F38C1F4F}" sibTransId="{A0A6FC16-0772-4B28-86B3-1AAA1CA01B57}"/>
    <dgm:cxn modelId="{E5996CCD-F00C-4F3D-8278-6394CC6BF7E9}" srcId="{76428E79-D103-4F99-9E26-4672D6431F73}" destId="{DAD0E55C-0FEE-40F3-8237-1EA679FD9BD7}" srcOrd="2" destOrd="0" parTransId="{7073B9A1-F744-4155-8D5D-92D2D03DBB4E}" sibTransId="{12648577-4C9B-4683-AE6C-0301DE9F4950}"/>
    <dgm:cxn modelId="{ACD3A5E7-2819-4F34-895E-3DBD76448F2C}" type="presOf" srcId="{731A9F60-264D-41DD-86DC-784C68620812}" destId="{82ABB209-6D31-4B45-B786-3B9465ADE059}" srcOrd="0" destOrd="0" presId="urn:microsoft.com/office/officeart/2005/8/layout/process3"/>
    <dgm:cxn modelId="{7C079FEA-493C-46AD-805F-F32ABE364EE1}" type="presOf" srcId="{76428E79-D103-4F99-9E26-4672D6431F73}" destId="{10481960-55D4-4C38-8C22-F149FE6BB6A3}" srcOrd="0" destOrd="0" presId="urn:microsoft.com/office/officeart/2005/8/layout/process3"/>
    <dgm:cxn modelId="{933C20EE-124C-4014-B5EC-1F23D1883A70}" type="presOf" srcId="{444F42AA-9010-46D3-887A-CBEF7F9030A0}" destId="{80434C28-E66D-47B1-A620-23F35D50CA96}" srcOrd="1" destOrd="0" presId="urn:microsoft.com/office/officeart/2005/8/layout/process3"/>
    <dgm:cxn modelId="{E5CC64EE-9A25-4DAA-876C-462AE2DA0B7C}" srcId="{76428E79-D103-4F99-9E26-4672D6431F73}" destId="{6AE90897-58DE-43F8-ACD3-BE70C25A9511}" srcOrd="1" destOrd="0" parTransId="{CB4D64C4-A7E7-4A93-936C-15A61E26E131}" sibTransId="{731A9F60-264D-41DD-86DC-784C68620812}"/>
    <dgm:cxn modelId="{7C0CA3F5-F165-4F12-A21A-022D7BAE4FF3}" type="presOf" srcId="{6AE90897-58DE-43F8-ACD3-BE70C25A9511}" destId="{3D676B68-8B19-442D-998B-17C5E529D4C4}" srcOrd="0" destOrd="0" presId="urn:microsoft.com/office/officeart/2005/8/layout/process3"/>
    <dgm:cxn modelId="{94DB4690-2C50-4866-BE12-28404F5C8183}" type="presParOf" srcId="{10481960-55D4-4C38-8C22-F149FE6BB6A3}" destId="{76648F26-FDCA-460A-BFEB-7CE4E1455EF6}" srcOrd="0" destOrd="0" presId="urn:microsoft.com/office/officeart/2005/8/layout/process3"/>
    <dgm:cxn modelId="{DFA99E36-7913-44B3-8FCA-7D6EC5CA47AD}" type="presParOf" srcId="{76648F26-FDCA-460A-BFEB-7CE4E1455EF6}" destId="{913C14F2-95BC-49A6-B6ED-FDE183034F18}" srcOrd="0" destOrd="0" presId="urn:microsoft.com/office/officeart/2005/8/layout/process3"/>
    <dgm:cxn modelId="{3D29A806-AE51-4CF9-A155-6CC7C78D6D37}" type="presParOf" srcId="{76648F26-FDCA-460A-BFEB-7CE4E1455EF6}" destId="{70724396-C74D-4456-8D09-9596ED2BC3EE}" srcOrd="1" destOrd="0" presId="urn:microsoft.com/office/officeart/2005/8/layout/process3"/>
    <dgm:cxn modelId="{FE003FCE-7926-4B73-B517-827A677A5231}" type="presParOf" srcId="{76648F26-FDCA-460A-BFEB-7CE4E1455EF6}" destId="{FE4A1FD6-DC42-43A2-9D73-8268D85C914D}" srcOrd="2" destOrd="0" presId="urn:microsoft.com/office/officeart/2005/8/layout/process3"/>
    <dgm:cxn modelId="{8C76CD97-0043-4410-8ECC-5E1FE919728F}" type="presParOf" srcId="{10481960-55D4-4C38-8C22-F149FE6BB6A3}" destId="{49C4C13A-B6F1-46B5-939A-DF7A0DDD44B3}" srcOrd="1" destOrd="0" presId="urn:microsoft.com/office/officeart/2005/8/layout/process3"/>
    <dgm:cxn modelId="{E1AD9E82-1877-405B-B4B9-2611FF51CC95}" type="presParOf" srcId="{49C4C13A-B6F1-46B5-939A-DF7A0DDD44B3}" destId="{80434C28-E66D-47B1-A620-23F35D50CA96}" srcOrd="0" destOrd="0" presId="urn:microsoft.com/office/officeart/2005/8/layout/process3"/>
    <dgm:cxn modelId="{99B0999E-F354-4B90-BF93-FDBAB05C6B71}" type="presParOf" srcId="{10481960-55D4-4C38-8C22-F149FE6BB6A3}" destId="{38D6A257-816B-48B7-953E-6E17D0EB49D9}" srcOrd="2" destOrd="0" presId="urn:microsoft.com/office/officeart/2005/8/layout/process3"/>
    <dgm:cxn modelId="{4F3518CD-B16E-4F21-BC07-87057B11E5C6}" type="presParOf" srcId="{38D6A257-816B-48B7-953E-6E17D0EB49D9}" destId="{3D676B68-8B19-442D-998B-17C5E529D4C4}" srcOrd="0" destOrd="0" presId="urn:microsoft.com/office/officeart/2005/8/layout/process3"/>
    <dgm:cxn modelId="{10B0B2A8-94FB-4BE8-8A72-A8EE32112187}" type="presParOf" srcId="{38D6A257-816B-48B7-953E-6E17D0EB49D9}" destId="{8A24D799-910B-4454-9C39-7A29AF1F7493}" srcOrd="1" destOrd="0" presId="urn:microsoft.com/office/officeart/2005/8/layout/process3"/>
    <dgm:cxn modelId="{693D5341-3FBE-4140-9880-C21195B9C507}" type="presParOf" srcId="{38D6A257-816B-48B7-953E-6E17D0EB49D9}" destId="{779B7A69-95C5-43E4-A15C-AD49F1B56F1D}" srcOrd="2" destOrd="0" presId="urn:microsoft.com/office/officeart/2005/8/layout/process3"/>
    <dgm:cxn modelId="{39B5F25A-8263-4961-8FF2-F840A214C61C}" type="presParOf" srcId="{10481960-55D4-4C38-8C22-F149FE6BB6A3}" destId="{82ABB209-6D31-4B45-B786-3B9465ADE059}" srcOrd="3" destOrd="0" presId="urn:microsoft.com/office/officeart/2005/8/layout/process3"/>
    <dgm:cxn modelId="{484511B1-E4C1-478B-B7D6-6A3CC07879A4}" type="presParOf" srcId="{82ABB209-6D31-4B45-B786-3B9465ADE059}" destId="{D6A322A2-ECAC-4D41-ABDF-ED05B9F7CE2C}" srcOrd="0" destOrd="0" presId="urn:microsoft.com/office/officeart/2005/8/layout/process3"/>
    <dgm:cxn modelId="{A17D0111-16E0-49D7-BA97-CBA2E179277E}" type="presParOf" srcId="{10481960-55D4-4C38-8C22-F149FE6BB6A3}" destId="{6B7C21D8-C5A3-49E5-8D70-2996C7816158}" srcOrd="4" destOrd="0" presId="urn:microsoft.com/office/officeart/2005/8/layout/process3"/>
    <dgm:cxn modelId="{860E6647-BF23-42A6-8625-F908A63EEF8A}" type="presParOf" srcId="{6B7C21D8-C5A3-49E5-8D70-2996C7816158}" destId="{E972021E-A1C1-45A2-B398-E95BA61F5158}" srcOrd="0" destOrd="0" presId="urn:microsoft.com/office/officeart/2005/8/layout/process3"/>
    <dgm:cxn modelId="{2772E204-029F-43B3-A892-32E6E3A21DDA}" type="presParOf" srcId="{6B7C21D8-C5A3-49E5-8D70-2996C7816158}" destId="{85FE10ED-84C9-4ABD-BC30-4A829354A82A}" srcOrd="1" destOrd="0" presId="urn:microsoft.com/office/officeart/2005/8/layout/process3"/>
    <dgm:cxn modelId="{BC9A03BE-445C-4277-BE78-66CC8F6E5C5E}" type="presParOf" srcId="{6B7C21D8-C5A3-49E5-8D70-2996C7816158}" destId="{0BD292BB-E529-4877-A077-0408EA7F0027}"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724396-C74D-4456-8D09-9596ED2BC3EE}">
      <dsp:nvSpPr>
        <dsp:cNvPr id="0" name=""/>
        <dsp:cNvSpPr/>
      </dsp:nvSpPr>
      <dsp:spPr>
        <a:xfrm>
          <a:off x="4148" y="1463245"/>
          <a:ext cx="1886280" cy="1042679"/>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fr-FR" sz="1300" b="1" kern="1200"/>
            <a:t>8 mars 2022 </a:t>
          </a:r>
          <a:r>
            <a:rPr lang="fr-FR" sz="1300" kern="1200"/>
            <a:t>: publication de la Charte au Journal officiel </a:t>
          </a:r>
        </a:p>
      </dsp:txBody>
      <dsp:txXfrm>
        <a:off x="4148" y="1463245"/>
        <a:ext cx="1886280" cy="695119"/>
      </dsp:txXfrm>
    </dsp:sp>
    <dsp:sp modelId="{FE4A1FD6-DC42-43A2-9D73-8268D85C914D}">
      <dsp:nvSpPr>
        <dsp:cNvPr id="0" name=""/>
        <dsp:cNvSpPr/>
      </dsp:nvSpPr>
      <dsp:spPr>
        <a:xfrm>
          <a:off x="390495" y="2158364"/>
          <a:ext cx="1886280" cy="10998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64008" bIns="64008" numCol="1" spcCol="1270" anchor="t" anchorCtr="0">
          <a:noAutofit/>
        </a:bodyPr>
        <a:lstStyle/>
        <a:p>
          <a:pPr marL="57150" lvl="1" indent="-57150" algn="l" defTabSz="400050">
            <a:lnSpc>
              <a:spcPct val="90000"/>
            </a:lnSpc>
            <a:spcBef>
              <a:spcPct val="0"/>
            </a:spcBef>
            <a:spcAft>
              <a:spcPct val="15000"/>
            </a:spcAft>
            <a:buChar char="•"/>
          </a:pPr>
          <a:r>
            <a:rPr lang="fr-FR" sz="900" kern="1200" dirty="0"/>
            <a:t> Identification par les entreprises des pratiques à faire évoluer en vue de leur certification (formation des acteurs, prise de RDV...)</a:t>
          </a:r>
        </a:p>
      </dsp:txBody>
      <dsp:txXfrm>
        <a:off x="422707" y="2190576"/>
        <a:ext cx="1821856" cy="1035376"/>
      </dsp:txXfrm>
    </dsp:sp>
    <dsp:sp modelId="{49C4C13A-B6F1-46B5-939A-DF7A0DDD44B3}">
      <dsp:nvSpPr>
        <dsp:cNvPr id="0" name=""/>
        <dsp:cNvSpPr/>
      </dsp:nvSpPr>
      <dsp:spPr>
        <a:xfrm>
          <a:off x="2176382" y="1575990"/>
          <a:ext cx="606221" cy="4696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2176382" y="1669916"/>
        <a:ext cx="465332" cy="281777"/>
      </dsp:txXfrm>
    </dsp:sp>
    <dsp:sp modelId="{8A24D799-910B-4454-9C39-7A29AF1F7493}">
      <dsp:nvSpPr>
        <dsp:cNvPr id="0" name=""/>
        <dsp:cNvSpPr/>
      </dsp:nvSpPr>
      <dsp:spPr>
        <a:xfrm>
          <a:off x="3034242" y="1463245"/>
          <a:ext cx="1886280" cy="1042679"/>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fr-FR" sz="1300" b="1" kern="1200"/>
            <a:t>Phase transitoire </a:t>
          </a:r>
          <a:r>
            <a:rPr lang="fr-FR" sz="1300" kern="1200"/>
            <a:t>(estimation : 12 mois)</a:t>
          </a:r>
        </a:p>
      </dsp:txBody>
      <dsp:txXfrm>
        <a:off x="3034242" y="1463245"/>
        <a:ext cx="1886280" cy="695119"/>
      </dsp:txXfrm>
    </dsp:sp>
    <dsp:sp modelId="{779B7A69-95C5-43E4-A15C-AD49F1B56F1D}">
      <dsp:nvSpPr>
        <dsp:cNvPr id="0" name=""/>
        <dsp:cNvSpPr/>
      </dsp:nvSpPr>
      <dsp:spPr>
        <a:xfrm>
          <a:off x="3420589" y="2158364"/>
          <a:ext cx="1886280" cy="10998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64008" bIns="64008" numCol="1" spcCol="1270" anchor="t" anchorCtr="0">
          <a:noAutofit/>
        </a:bodyPr>
        <a:lstStyle/>
        <a:p>
          <a:pPr marL="57150" lvl="1" indent="-57150" algn="l" defTabSz="400050">
            <a:lnSpc>
              <a:spcPct val="90000"/>
            </a:lnSpc>
            <a:spcBef>
              <a:spcPct val="0"/>
            </a:spcBef>
            <a:spcAft>
              <a:spcPct val="15000"/>
            </a:spcAft>
            <a:buChar char="•"/>
          </a:pPr>
          <a:r>
            <a:rPr lang="fr-FR" sz="900" kern="1200"/>
            <a:t> Construction par le CEPS de la plateforme de déclaration des visites avec les parties prenantes</a:t>
          </a:r>
        </a:p>
        <a:p>
          <a:pPr marL="57150" lvl="1" indent="-57150" algn="l" defTabSz="400050">
            <a:lnSpc>
              <a:spcPct val="90000"/>
            </a:lnSpc>
            <a:spcBef>
              <a:spcPct val="0"/>
            </a:spcBef>
            <a:spcAft>
              <a:spcPct val="15000"/>
            </a:spcAft>
            <a:buChar char="•"/>
          </a:pPr>
          <a:r>
            <a:rPr lang="fr-FR" sz="900" kern="1200"/>
            <a:t> Sous 12 mois, élabora-tion par la Haute Autorité de Santé (HAS) d'un référentiel de certification des entreprises</a:t>
          </a:r>
        </a:p>
      </dsp:txBody>
      <dsp:txXfrm>
        <a:off x="3452801" y="2190576"/>
        <a:ext cx="1821856" cy="1035376"/>
      </dsp:txXfrm>
    </dsp:sp>
    <dsp:sp modelId="{82ABB209-6D31-4B45-B786-3B9465ADE059}">
      <dsp:nvSpPr>
        <dsp:cNvPr id="0" name=""/>
        <dsp:cNvSpPr/>
      </dsp:nvSpPr>
      <dsp:spPr>
        <a:xfrm>
          <a:off x="5206476" y="1575990"/>
          <a:ext cx="606221" cy="46962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5206476" y="1669916"/>
        <a:ext cx="465332" cy="281777"/>
      </dsp:txXfrm>
    </dsp:sp>
    <dsp:sp modelId="{85FE10ED-84C9-4ABD-BC30-4A829354A82A}">
      <dsp:nvSpPr>
        <dsp:cNvPr id="0" name=""/>
        <dsp:cNvSpPr/>
      </dsp:nvSpPr>
      <dsp:spPr>
        <a:xfrm>
          <a:off x="6064336" y="1463245"/>
          <a:ext cx="1886280" cy="1042679"/>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marL="0" lvl="0" indent="0" algn="l" defTabSz="577850">
            <a:lnSpc>
              <a:spcPct val="90000"/>
            </a:lnSpc>
            <a:spcBef>
              <a:spcPct val="0"/>
            </a:spcBef>
            <a:spcAft>
              <a:spcPct val="35000"/>
            </a:spcAft>
            <a:buNone/>
          </a:pPr>
          <a:r>
            <a:rPr lang="fr-FR" sz="1300" b="1" kern="1200"/>
            <a:t>Pleine application de la Charte </a:t>
          </a:r>
          <a:r>
            <a:rPr lang="fr-FR" sz="1300" kern="1200"/>
            <a:t>(estimation : courant 2023)</a:t>
          </a:r>
        </a:p>
      </dsp:txBody>
      <dsp:txXfrm>
        <a:off x="6064336" y="1463245"/>
        <a:ext cx="1886280" cy="695119"/>
      </dsp:txXfrm>
    </dsp:sp>
    <dsp:sp modelId="{0BD292BB-E529-4877-A077-0408EA7F0027}">
      <dsp:nvSpPr>
        <dsp:cNvPr id="0" name=""/>
        <dsp:cNvSpPr/>
      </dsp:nvSpPr>
      <dsp:spPr>
        <a:xfrm>
          <a:off x="6450682" y="2158364"/>
          <a:ext cx="1886280" cy="1099800"/>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64008" bIns="64008" numCol="1" spcCol="1270" anchor="t" anchorCtr="0">
          <a:noAutofit/>
        </a:bodyPr>
        <a:lstStyle/>
        <a:p>
          <a:pPr marL="57150" lvl="1" indent="-57150" algn="l" defTabSz="400050">
            <a:lnSpc>
              <a:spcPct val="90000"/>
            </a:lnSpc>
            <a:spcBef>
              <a:spcPct val="0"/>
            </a:spcBef>
            <a:spcAft>
              <a:spcPct val="15000"/>
            </a:spcAft>
            <a:buChar char="•"/>
          </a:pPr>
          <a:r>
            <a:rPr lang="fr-FR" sz="900" kern="1200"/>
            <a:t> Mise à disposition de la plateforme de déclaration des visites par le CEPS</a:t>
          </a:r>
        </a:p>
        <a:p>
          <a:pPr marL="57150" lvl="1" indent="-57150" algn="l" defTabSz="400050">
            <a:lnSpc>
              <a:spcPct val="90000"/>
            </a:lnSpc>
            <a:spcBef>
              <a:spcPct val="0"/>
            </a:spcBef>
            <a:spcAft>
              <a:spcPct val="15000"/>
            </a:spcAft>
            <a:buChar char="•"/>
          </a:pPr>
          <a:r>
            <a:rPr lang="fr-FR" sz="900" kern="1200"/>
            <a:t> Certification des entreprises (plus de 3 000 entreprises à certifier !)</a:t>
          </a:r>
        </a:p>
      </dsp:txBody>
      <dsp:txXfrm>
        <a:off x="6482894" y="2190576"/>
        <a:ext cx="1821856" cy="1035376"/>
      </dsp:txXfrm>
    </dsp:sp>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B4C505C-3751-46D2-9276-5C54D780EE55}" type="datetimeFigureOut">
              <a:rPr lang="fr-FR" smtClean="0"/>
              <a:t>13/03/2023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2250919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B4C505C-3751-46D2-9276-5C54D780EE55}" type="datetimeFigureOut">
              <a:rPr lang="fr-FR" smtClean="0"/>
              <a:t>13/03/2023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3398038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B4C505C-3751-46D2-9276-5C54D780EE55}" type="datetimeFigureOut">
              <a:rPr lang="fr-FR" smtClean="0"/>
              <a:t>13/03/2023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3471006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B4C505C-3751-46D2-9276-5C54D780EE55}" type="datetimeFigureOut">
              <a:rPr lang="fr-FR" smtClean="0"/>
              <a:t>13/03/2023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1084409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CB4C505C-3751-46D2-9276-5C54D780EE55}" type="datetimeFigureOut">
              <a:rPr lang="fr-FR" smtClean="0"/>
              <a:t>13/03/2023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1462705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CB4C505C-3751-46D2-9276-5C54D780EE55}" type="datetimeFigureOut">
              <a:rPr lang="fr-FR" smtClean="0"/>
              <a:t>13/03/2023</a:t>
            </a:fld>
            <a:endParaRPr lang="fr-FR"/>
          </a:p>
        </p:txBody>
      </p:sp>
      <p:sp>
        <p:nvSpPr>
          <p:cNvPr id="9" name="Footer Placeholder 8"/>
          <p:cNvSpPr>
            <a:spLocks noGrp="1"/>
          </p:cNvSpPr>
          <p:nvPr>
            <p:ph type="ftr" sz="quarter" idx="11"/>
          </p:nvPr>
        </p:nvSpPr>
        <p:spPr/>
        <p:txBody>
          <a:bodyPr/>
          <a:lstStyle/>
          <a:p>
            <a:endParaRPr lang="fr-FR"/>
          </a:p>
        </p:txBody>
      </p:sp>
      <p:sp>
        <p:nvSpPr>
          <p:cNvPr id="10" name="Slide Number Placeholder 9"/>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2381012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2" name="Date Placeholder 1"/>
          <p:cNvSpPr>
            <a:spLocks noGrp="1"/>
          </p:cNvSpPr>
          <p:nvPr>
            <p:ph type="dt" sz="half" idx="10"/>
          </p:nvPr>
        </p:nvSpPr>
        <p:spPr/>
        <p:txBody>
          <a:bodyPr/>
          <a:lstStyle/>
          <a:p>
            <a:fld id="{CB4C505C-3751-46D2-9276-5C54D780EE55}" type="datetimeFigureOut">
              <a:rPr lang="fr-FR" smtClean="0"/>
              <a:t>13/03/2023</a:t>
            </a:fld>
            <a:endParaRPr lang="fr-FR"/>
          </a:p>
        </p:txBody>
      </p:sp>
      <p:sp>
        <p:nvSpPr>
          <p:cNvPr id="11" name="Footer Placeholder 10"/>
          <p:cNvSpPr>
            <a:spLocks noGrp="1"/>
          </p:cNvSpPr>
          <p:nvPr>
            <p:ph type="ftr" sz="quarter" idx="11"/>
          </p:nvPr>
        </p:nvSpPr>
        <p:spPr/>
        <p:txBody>
          <a:bodyPr/>
          <a:lstStyle/>
          <a:p>
            <a:endParaRPr lang="fr-FR"/>
          </a:p>
        </p:txBody>
      </p:sp>
      <p:sp>
        <p:nvSpPr>
          <p:cNvPr id="12" name="Slide Number Placeholder 11"/>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406781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a:t>Modifiez le style du titre</a:t>
            </a:r>
            <a:endParaRPr lang="en-US" dirty="0"/>
          </a:p>
        </p:txBody>
      </p:sp>
      <p:sp>
        <p:nvSpPr>
          <p:cNvPr id="2" name="Date Placeholder 1"/>
          <p:cNvSpPr>
            <a:spLocks noGrp="1"/>
          </p:cNvSpPr>
          <p:nvPr>
            <p:ph type="dt" sz="half" idx="10"/>
          </p:nvPr>
        </p:nvSpPr>
        <p:spPr/>
        <p:txBody>
          <a:bodyPr/>
          <a:lstStyle/>
          <a:p>
            <a:fld id="{CB4C505C-3751-46D2-9276-5C54D780EE55}" type="datetimeFigureOut">
              <a:rPr lang="fr-FR" smtClean="0"/>
              <a:t>13/03/2023</a:t>
            </a:fld>
            <a:endParaRPr lang="fr-FR"/>
          </a:p>
        </p:txBody>
      </p:sp>
      <p:sp>
        <p:nvSpPr>
          <p:cNvPr id="7" name="Footer Placeholder 6"/>
          <p:cNvSpPr>
            <a:spLocks noGrp="1"/>
          </p:cNvSpPr>
          <p:nvPr>
            <p:ph type="ftr" sz="quarter" idx="11"/>
          </p:nvPr>
        </p:nvSpPr>
        <p:spPr/>
        <p:txBody>
          <a:bodyPr/>
          <a:lstStyle/>
          <a:p>
            <a:endParaRPr lang="fr-FR"/>
          </a:p>
        </p:txBody>
      </p:sp>
      <p:sp>
        <p:nvSpPr>
          <p:cNvPr id="8" name="Slide Number Placeholder 7"/>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3652669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B4C505C-3751-46D2-9276-5C54D780EE55}" type="datetimeFigureOut">
              <a:rPr lang="fr-FR" smtClean="0"/>
              <a:t>13/03/2023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2504171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CB4C505C-3751-46D2-9276-5C54D780EE55}" type="datetimeFigureOut">
              <a:rPr lang="fr-FR" smtClean="0"/>
              <a:t>13/03/2023</a:t>
            </a:fld>
            <a:endParaRPr lang="fr-FR"/>
          </a:p>
        </p:txBody>
      </p:sp>
      <p:sp>
        <p:nvSpPr>
          <p:cNvPr id="9" name="Footer Placeholder 8"/>
          <p:cNvSpPr>
            <a:spLocks noGrp="1"/>
          </p:cNvSpPr>
          <p:nvPr>
            <p:ph type="ftr" sz="quarter" idx="11"/>
          </p:nvPr>
        </p:nvSpPr>
        <p:spPr/>
        <p:txBody>
          <a:bodyPr/>
          <a:lstStyle/>
          <a:p>
            <a:endParaRPr lang="fr-FR"/>
          </a:p>
        </p:txBody>
      </p:sp>
      <p:sp>
        <p:nvSpPr>
          <p:cNvPr id="10" name="Slide Number Placeholder 9"/>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10693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p>
            <a:fld id="{CB4C505C-3751-46D2-9276-5C54D780EE55}" type="datetimeFigureOut">
              <a:rPr lang="fr-FR" smtClean="0"/>
              <a:t>13/03/2023</a:t>
            </a:fld>
            <a:endParaRPr lang="fr-FR"/>
          </a:p>
        </p:txBody>
      </p:sp>
      <p:sp>
        <p:nvSpPr>
          <p:cNvPr id="9" name="Footer Placeholder 8"/>
          <p:cNvSpPr>
            <a:spLocks noGrp="1"/>
          </p:cNvSpPr>
          <p:nvPr>
            <p:ph type="ftr" sz="quarter" idx="11"/>
          </p:nvPr>
        </p:nvSpPr>
        <p:spPr>
          <a:xfrm>
            <a:off x="3499101" y="6356350"/>
            <a:ext cx="5911517" cy="365125"/>
          </a:xfrm>
        </p:spPr>
        <p:txBody>
          <a:bodyPr/>
          <a:lstStyle/>
          <a:p>
            <a:endParaRPr lang="fr-FR"/>
          </a:p>
        </p:txBody>
      </p:sp>
      <p:sp>
        <p:nvSpPr>
          <p:cNvPr id="10" name="Slide Number Placeholder 9"/>
          <p:cNvSpPr>
            <a:spLocks noGrp="1"/>
          </p:cNvSpPr>
          <p:nvPr>
            <p:ph type="sldNum" sz="quarter" idx="12"/>
          </p:nvPr>
        </p:nvSpPr>
        <p:spPr/>
        <p:txBody>
          <a:bodyPr/>
          <a:lstStyle/>
          <a:p>
            <a:fld id="{B8D0421E-30FF-483B-81D3-72820A8BEF64}" type="slidenum">
              <a:rPr lang="fr-FR" smtClean="0"/>
              <a:t>‹N°›</a:t>
            </a:fld>
            <a:endParaRPr lang="fr-FR"/>
          </a:p>
        </p:txBody>
      </p:sp>
    </p:spTree>
    <p:extLst>
      <p:ext uri="{BB962C8B-B14F-4D97-AF65-F5344CB8AC3E}">
        <p14:creationId xmlns:p14="http://schemas.microsoft.com/office/powerpoint/2010/main" val="327458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CB4C505C-3751-46D2-9276-5C54D780EE55}" type="datetimeFigureOut">
              <a:rPr lang="fr-FR" smtClean="0"/>
              <a:t>13/03/2023</a:t>
            </a:fld>
            <a:endParaRPr lang="fr-F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fr-F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B8D0421E-30FF-483B-81D3-72820A8BEF64}" type="slidenum">
              <a:rPr lang="fr-FR" smtClean="0"/>
              <a:t>‹N°›</a:t>
            </a:fld>
            <a:endParaRPr lang="fr-FR"/>
          </a:p>
        </p:txBody>
      </p:sp>
    </p:spTree>
    <p:extLst>
      <p:ext uri="{BB962C8B-B14F-4D97-AF65-F5344CB8AC3E}">
        <p14:creationId xmlns:p14="http://schemas.microsoft.com/office/powerpoint/2010/main" val="639070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2" Type="http://schemas.openxmlformats.org/officeDocument/2006/relationships/hyperlink" Target="https://www.legifrance.gouv.fr/loda/id/JORFTEXT000045309792/2023-03-1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legifrance.gouv.fr/jorf/id/JORFTEXT00004679175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ansm.sante.fr/vos-demarches/industriel/declarer-les-ventes-annuelles" TargetMode="External"/><Relationship Id="rId2" Type="http://schemas.openxmlformats.org/officeDocument/2006/relationships/hyperlink" Target="https://www.demarches-simplifiees.fr/commencer/ceps_prix" TargetMode="External"/><Relationship Id="rId1" Type="http://schemas.openxmlformats.org/officeDocument/2006/relationships/slideLayout" Target="../slideLayouts/slideLayout2.xml"/><Relationship Id="rId4" Type="http://schemas.openxmlformats.org/officeDocument/2006/relationships/hyperlink" Target="https://www.entreprises-transparence.sante.gouv.fr/connexion"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legifrance.gouv.fr/jorf/id/JORFTEXT000047074754?init=true&amp;page=1&amp;query=orthoptiste&amp;searchField=ALL&amp;tab_selection=all" TargetMode="External"/><Relationship Id="rId2" Type="http://schemas.openxmlformats.org/officeDocument/2006/relationships/hyperlink" Target="https://www.legifrance.gouv.fr/jorf/article_jo/JORFARTI00004566857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26F142-7C86-0079-8285-1FBE52CCEFE9}"/>
              </a:ext>
            </a:extLst>
          </p:cNvPr>
          <p:cNvSpPr>
            <a:spLocks noGrp="1"/>
          </p:cNvSpPr>
          <p:nvPr>
            <p:ph type="ctrTitle"/>
          </p:nvPr>
        </p:nvSpPr>
        <p:spPr>
          <a:xfrm>
            <a:off x="1069848" y="934720"/>
            <a:ext cx="7315200" cy="3779520"/>
          </a:xfrm>
        </p:spPr>
        <p:txBody>
          <a:bodyPr>
            <a:normAutofit/>
          </a:bodyPr>
          <a:lstStyle/>
          <a:p>
            <a:r>
              <a:rPr lang="fr-FR" sz="4900" dirty="0"/>
              <a:t>Commission règlementation du GIFO </a:t>
            </a:r>
            <a:br>
              <a:rPr lang="fr-FR" sz="4900" dirty="0"/>
            </a:br>
            <a:br>
              <a:rPr lang="fr-FR" sz="4900" dirty="0"/>
            </a:br>
            <a:br>
              <a:rPr lang="fr-FR" sz="3600" dirty="0"/>
            </a:br>
            <a:endParaRPr lang="fr-FR" sz="3600" dirty="0"/>
          </a:p>
        </p:txBody>
      </p:sp>
      <p:sp>
        <p:nvSpPr>
          <p:cNvPr id="3" name="Sous-titre 2">
            <a:extLst>
              <a:ext uri="{FF2B5EF4-FFF2-40B4-BE49-F238E27FC236}">
                <a16:creationId xmlns:a16="http://schemas.microsoft.com/office/drawing/2014/main" id="{74857355-E861-4675-08D9-9C6B42C705D9}"/>
              </a:ext>
            </a:extLst>
          </p:cNvPr>
          <p:cNvSpPr>
            <a:spLocks noGrp="1"/>
          </p:cNvSpPr>
          <p:nvPr>
            <p:ph type="subTitle" idx="1"/>
          </p:nvPr>
        </p:nvSpPr>
        <p:spPr>
          <a:xfrm>
            <a:off x="1100015" y="5283200"/>
            <a:ext cx="7315200" cy="301446"/>
          </a:xfrm>
        </p:spPr>
        <p:txBody>
          <a:bodyPr>
            <a:normAutofit fontScale="77500" lnSpcReduction="20000"/>
          </a:bodyPr>
          <a:lstStyle/>
          <a:p>
            <a:r>
              <a:rPr lang="fr-FR" dirty="0"/>
              <a:t>10 mars 2023 </a:t>
            </a:r>
          </a:p>
        </p:txBody>
      </p:sp>
    </p:spTree>
    <p:extLst>
      <p:ext uri="{BB962C8B-B14F-4D97-AF65-F5344CB8AC3E}">
        <p14:creationId xmlns:p14="http://schemas.microsoft.com/office/powerpoint/2010/main" val="13215728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PFAS (1) – actions menées</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403601" y="883920"/>
            <a:ext cx="8535480" cy="4947920"/>
          </a:xfrm>
        </p:spPr>
        <p:txBody>
          <a:bodyPr>
            <a:normAutofit fontScale="85000" lnSpcReduction="20000"/>
          </a:bodyPr>
          <a:lstStyle/>
          <a:p>
            <a:pPr>
              <a:buFont typeface="Arial" panose="020B0604020202020204" pitchFamily="34" charset="0"/>
              <a:buChar char="•"/>
            </a:pPr>
            <a:r>
              <a:rPr lang="fr-FR" b="1" dirty="0">
                <a:sym typeface="Wingdings" panose="05000000000000000000" pitchFamily="2" charset="2"/>
              </a:rPr>
              <a:t>Rédaction d’une note blanche en septembre 2022 pour alerter sur le risque d’une interdiction totale de l’utilisation des PFAS</a:t>
            </a:r>
          </a:p>
          <a:p>
            <a:pPr>
              <a:buFont typeface="Arial" panose="020B0604020202020204" pitchFamily="34" charset="0"/>
              <a:buChar char="•"/>
            </a:pPr>
            <a:r>
              <a:rPr lang="fr-FR" b="1" dirty="0">
                <a:sym typeface="Wingdings" panose="05000000000000000000" pitchFamily="2" charset="2"/>
              </a:rPr>
              <a:t>Travaux menés en Commission (juin 2022) pour lister les arguments en faveur d’une exemption</a:t>
            </a:r>
            <a:r>
              <a:rPr lang="fr-FR" dirty="0">
                <a:sym typeface="Wingdings" panose="05000000000000000000" pitchFamily="2" charset="2"/>
              </a:rPr>
              <a:t>: </a:t>
            </a:r>
          </a:p>
          <a:p>
            <a:pPr lvl="1"/>
            <a:r>
              <a:rPr lang="fr-FR" sz="1800" dirty="0">
                <a:cs typeface="Times New Roman" panose="02020603050405020304" pitchFamily="18" charset="0"/>
              </a:rPr>
              <a:t>Indispensable au bon fonctionnement du dispositif médical (qualité de la vision)</a:t>
            </a:r>
          </a:p>
          <a:p>
            <a:pPr lvl="2"/>
            <a:r>
              <a:rPr lang="fr-FR" sz="1600" dirty="0"/>
              <a:t>Impossible de nettoyer le verre sans ce traitement</a:t>
            </a:r>
          </a:p>
          <a:p>
            <a:pPr lvl="2"/>
            <a:r>
              <a:rPr lang="fr-FR" sz="1600" dirty="0"/>
              <a:t>Durée de vie du dispositif très limitée (rayures)</a:t>
            </a:r>
          </a:p>
          <a:p>
            <a:pPr lvl="1">
              <a:lnSpc>
                <a:spcPct val="100000"/>
              </a:lnSpc>
            </a:pPr>
            <a:r>
              <a:rPr lang="fr-FR" sz="1800" dirty="0">
                <a:cs typeface="Times New Roman" panose="02020603050405020304" pitchFamily="18" charset="0"/>
              </a:rPr>
              <a:t>Une interdiction de l’utilisation de PFAS en Europe conduirait :</a:t>
            </a:r>
          </a:p>
          <a:p>
            <a:pPr lvl="2">
              <a:lnSpc>
                <a:spcPct val="100000"/>
              </a:lnSpc>
            </a:pPr>
            <a:r>
              <a:rPr lang="fr-FR" sz="1400" dirty="0">
                <a:cs typeface="Times New Roman" panose="02020603050405020304" pitchFamily="18" charset="0"/>
              </a:rPr>
              <a:t>À pénaliser les usines implantées en Europe alors que des usines hors UE pourraient continuer à utiliser des PFAS</a:t>
            </a:r>
          </a:p>
          <a:p>
            <a:pPr lvl="2">
              <a:lnSpc>
                <a:spcPct val="100000"/>
              </a:lnSpc>
            </a:pPr>
            <a:r>
              <a:rPr lang="fr-FR" sz="1400" dirty="0">
                <a:cs typeface="Times New Roman" panose="02020603050405020304" pitchFamily="18" charset="0"/>
              </a:rPr>
              <a:t>À exposer les X M de porteurs de lunettes en Europe à une rupture d’approvisionnement </a:t>
            </a:r>
          </a:p>
          <a:p>
            <a:pPr lvl="1">
              <a:lnSpc>
                <a:spcPct val="100000"/>
              </a:lnSpc>
            </a:pPr>
            <a:r>
              <a:rPr lang="fr-FR" sz="1800" dirty="0">
                <a:cs typeface="Times New Roman" panose="02020603050405020304" pitchFamily="18" charset="0"/>
              </a:rPr>
              <a:t>Pas de risque pour la santé des porteurs : Les verres ne sont pas en contact direct prolongé avec la peau du porteur et les quantités utilisées sont minimes (environ 1,1 µg par verre) </a:t>
            </a:r>
          </a:p>
          <a:p>
            <a:pPr lvl="1">
              <a:lnSpc>
                <a:spcPct val="100000"/>
              </a:lnSpc>
            </a:pPr>
            <a:r>
              <a:rPr lang="fr-FR" sz="1800" dirty="0">
                <a:cs typeface="Times New Roman" panose="02020603050405020304" pitchFamily="18" charset="0"/>
              </a:rPr>
              <a:t>Les émissions pendant les phases de fabrication, d’utilisation et de fin de vie des verres sont extrêmement faible compte tenu : </a:t>
            </a:r>
          </a:p>
          <a:p>
            <a:pPr lvl="2">
              <a:lnSpc>
                <a:spcPct val="100000"/>
              </a:lnSpc>
            </a:pPr>
            <a:r>
              <a:rPr lang="fr-FR" sz="1400" dirty="0">
                <a:cs typeface="Times New Roman" panose="02020603050405020304" pitchFamily="18" charset="0"/>
              </a:rPr>
              <a:t>De la très faible quantité de PFAS utilisés </a:t>
            </a:r>
          </a:p>
          <a:p>
            <a:pPr lvl="2">
              <a:lnSpc>
                <a:spcPct val="100000"/>
              </a:lnSpc>
            </a:pPr>
            <a:r>
              <a:rPr lang="fr-FR" sz="1400" dirty="0">
                <a:cs typeface="Times New Roman" panose="02020603050405020304" pitchFamily="18" charset="0"/>
              </a:rPr>
              <a:t>Du fait que les PFAS utilisés sont des </a:t>
            </a:r>
            <a:r>
              <a:rPr lang="en-US" sz="1400" dirty="0">
                <a:cs typeface="Times New Roman" panose="02020603050405020304" pitchFamily="18" charset="0"/>
              </a:rPr>
              <a:t>fluorotelomers with short fluorocarbon side chains (C2-C4) that are not PBT or </a:t>
            </a:r>
            <a:r>
              <a:rPr lang="en-US" sz="1400" dirty="0" err="1">
                <a:cs typeface="Times New Roman" panose="02020603050405020304" pitchFamily="18" charset="0"/>
              </a:rPr>
              <a:t>vPvB</a:t>
            </a:r>
            <a:endParaRPr lang="en-US" sz="1400" dirty="0">
              <a:cs typeface="Times New Roman" panose="02020603050405020304" pitchFamily="18" charset="0"/>
            </a:endParaRPr>
          </a:p>
          <a:p>
            <a:pPr lvl="2">
              <a:lnSpc>
                <a:spcPct val="100000"/>
              </a:lnSpc>
            </a:pPr>
            <a:r>
              <a:rPr lang="fr-FR" sz="1400" dirty="0">
                <a:cs typeface="Times New Roman" panose="02020603050405020304" pitchFamily="18" charset="0"/>
              </a:rPr>
              <a:t>Du fait que les traitements concernés sont déposés sur les verres dans des machines sous vide par un procédé PVD (Dépôt Physique en phase Vapeur) </a:t>
            </a:r>
            <a:r>
              <a:rPr lang="fr-FR" sz="1400" dirty="0">
                <a:cs typeface="Times New Roman" panose="02020603050405020304" pitchFamily="18" charset="0"/>
                <a:sym typeface="Wingdings" panose="05000000000000000000" pitchFamily="2" charset="2"/>
              </a:rPr>
              <a:t> il n’y a pas de rejets dans l’eau ni l’air</a:t>
            </a:r>
          </a:p>
          <a:p>
            <a:pPr lvl="2">
              <a:lnSpc>
                <a:spcPct val="100000"/>
              </a:lnSpc>
            </a:pPr>
            <a:r>
              <a:rPr lang="fr-FR" sz="1400" dirty="0">
                <a:cs typeface="Times New Roman" panose="02020603050405020304" pitchFamily="18" charset="0"/>
              </a:rPr>
              <a:t>De la durée de vie du produit (?)</a:t>
            </a:r>
          </a:p>
          <a:p>
            <a:pPr lvl="1">
              <a:lnSpc>
                <a:spcPct val="100000"/>
              </a:lnSpc>
            </a:pPr>
            <a:r>
              <a:rPr lang="fr-FR" sz="1800" i="1" dirty="0">
                <a:cs typeface="Times New Roman" panose="02020603050405020304" pitchFamily="18" charset="0"/>
              </a:rPr>
              <a:t>L’application de traitements anti-rayures et anti-reflets est une obligation règlementaire (voir EN ISO 14889)</a:t>
            </a:r>
            <a:endParaRPr lang="fr-FR" dirty="0"/>
          </a:p>
        </p:txBody>
      </p:sp>
    </p:spTree>
    <p:extLst>
      <p:ext uri="{BB962C8B-B14F-4D97-AF65-F5344CB8AC3E}">
        <p14:creationId xmlns:p14="http://schemas.microsoft.com/office/powerpoint/2010/main" val="2431554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PFAS (2) – consultation</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484880" y="883920"/>
            <a:ext cx="8331200" cy="4947920"/>
          </a:xfrm>
        </p:spPr>
        <p:txBody>
          <a:bodyPr>
            <a:normAutofit/>
          </a:bodyPr>
          <a:lstStyle/>
          <a:p>
            <a:pPr marL="0" lvl="1" indent="0" algn="just">
              <a:lnSpc>
                <a:spcPct val="107000"/>
              </a:lnSpc>
              <a:spcBef>
                <a:spcPts val="1200"/>
              </a:spcBef>
              <a:spcAft>
                <a:spcPts val="800"/>
              </a:spcAft>
              <a:buNone/>
            </a:pPr>
            <a:r>
              <a:rPr lang="fr-FR" sz="2400" dirty="0">
                <a:latin typeface="+mj-lt"/>
                <a:ea typeface="Calibri" panose="020F0502020204030204" pitchFamily="34" charset="0"/>
                <a:cs typeface="Calibri" panose="020F0502020204030204" pitchFamily="34" charset="0"/>
              </a:rPr>
              <a:t>: retroplanning</a:t>
            </a:r>
            <a:endParaRPr lang="fr-FR" sz="2000" dirty="0">
              <a:solidFill>
                <a:schemeClr val="tx2"/>
              </a:solidFill>
              <a:latin typeface="+mj-lt"/>
              <a:ea typeface="Calibri" panose="020F0502020204030204" pitchFamily="34" charset="0"/>
              <a:cs typeface="Calibri" panose="020F0502020204030204" pitchFamily="34" charset="0"/>
            </a:endParaRPr>
          </a:p>
          <a:p>
            <a:endParaRPr lang="fr-FR" dirty="0"/>
          </a:p>
        </p:txBody>
      </p:sp>
      <p:pic>
        <p:nvPicPr>
          <p:cNvPr id="5" name="Image 4">
            <a:extLst>
              <a:ext uri="{FF2B5EF4-FFF2-40B4-BE49-F238E27FC236}">
                <a16:creationId xmlns:a16="http://schemas.microsoft.com/office/drawing/2014/main" id="{0D5EB52C-12ED-883F-3434-EDEDAFB5CD4B}"/>
              </a:ext>
            </a:extLst>
          </p:cNvPr>
          <p:cNvPicPr>
            <a:picLocks noChangeAspect="1"/>
          </p:cNvPicPr>
          <p:nvPr/>
        </p:nvPicPr>
        <p:blipFill>
          <a:blip r:embed="rId2"/>
          <a:stretch>
            <a:fillRect/>
          </a:stretch>
        </p:blipFill>
        <p:spPr>
          <a:xfrm>
            <a:off x="3484880" y="1652188"/>
            <a:ext cx="7906146" cy="3187864"/>
          </a:xfrm>
          <a:prstGeom prst="rect">
            <a:avLst/>
          </a:prstGeom>
        </p:spPr>
      </p:pic>
    </p:spTree>
    <p:extLst>
      <p:ext uri="{BB962C8B-B14F-4D97-AF65-F5344CB8AC3E}">
        <p14:creationId xmlns:p14="http://schemas.microsoft.com/office/powerpoint/2010/main" val="2342719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Charte CEPS (1)</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p:txBody>
          <a:bodyPr>
            <a:normAutofit/>
          </a:bodyPr>
          <a:lstStyle/>
          <a:p>
            <a:pPr marL="0" indent="0" algn="just">
              <a:buNone/>
            </a:pPr>
            <a:endParaRPr lang="fr-FR" dirty="0">
              <a:solidFill>
                <a:srgbClr val="000000"/>
              </a:solidFill>
              <a:latin typeface="+mj-lt"/>
              <a:ea typeface="Times New Roman" panose="02020603050405020304" pitchFamily="18" charset="0"/>
            </a:endParaRPr>
          </a:p>
          <a:p>
            <a:pPr algn="just">
              <a:buFont typeface="Arial" panose="020B0604020202020204" pitchFamily="34" charset="0"/>
              <a:buChar char="•"/>
            </a:pPr>
            <a:endParaRPr lang="fr-FR" sz="2000" dirty="0">
              <a:effectLst/>
              <a:latin typeface="+mj-lt"/>
              <a:ea typeface="Times New Roman" panose="02020603050405020304" pitchFamily="18" charset="0"/>
            </a:endParaRPr>
          </a:p>
          <a:p>
            <a:pPr marL="0" indent="0" algn="just">
              <a:buNone/>
            </a:pPr>
            <a:endParaRPr lang="fr-FR" i="1" dirty="0"/>
          </a:p>
        </p:txBody>
      </p:sp>
      <p:graphicFrame>
        <p:nvGraphicFramePr>
          <p:cNvPr id="5" name="Diagramme 4">
            <a:extLst>
              <a:ext uri="{FF2B5EF4-FFF2-40B4-BE49-F238E27FC236}">
                <a16:creationId xmlns:a16="http://schemas.microsoft.com/office/drawing/2014/main" id="{FD1E5550-142C-B8D0-4CA6-B8AE93AFE9ED}"/>
              </a:ext>
            </a:extLst>
          </p:cNvPr>
          <p:cNvGraphicFramePr/>
          <p:nvPr>
            <p:extLst>
              <p:ext uri="{D42A27DB-BD31-4B8C-83A1-F6EECF244321}">
                <p14:modId xmlns:p14="http://schemas.microsoft.com/office/powerpoint/2010/main" val="3400285826"/>
              </p:ext>
            </p:extLst>
          </p:nvPr>
        </p:nvGraphicFramePr>
        <p:xfrm>
          <a:off x="3501483" y="1003610"/>
          <a:ext cx="8341112" cy="47214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78345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Charte CEPS (2)</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p:txBody>
          <a:bodyPr>
            <a:normAutofit lnSpcReduction="10000"/>
          </a:bodyPr>
          <a:lstStyle/>
          <a:p>
            <a:pPr marL="0" indent="0" algn="just">
              <a:buNone/>
            </a:pPr>
            <a:endParaRPr lang="fr-FR" dirty="0">
              <a:solidFill>
                <a:srgbClr val="000000"/>
              </a:solidFill>
              <a:latin typeface="+mj-lt"/>
              <a:ea typeface="Times New Roman" panose="02020603050405020304" pitchFamily="18" charset="0"/>
            </a:endParaRPr>
          </a:p>
          <a:p>
            <a:pPr marL="0" indent="0" algn="just">
              <a:buNone/>
            </a:pPr>
            <a:r>
              <a:rPr lang="fr-FR" sz="2000" u="sng" dirty="0">
                <a:solidFill>
                  <a:schemeClr val="tx2"/>
                </a:solidFill>
                <a:effectLst>
                  <a:outerShdw blurRad="38100" dist="38100" dir="2700000" algn="tl">
                    <a:srgbClr val="000000">
                      <a:alpha val="43137"/>
                    </a:srgbClr>
                  </a:outerShdw>
                </a:effectLst>
                <a:latin typeface="+mj-lt"/>
                <a:ea typeface="Times New Roman" panose="02020603050405020304" pitchFamily="18" charset="0"/>
              </a:rPr>
              <a:t>Etat d’avancement communiqué par le CEPS</a:t>
            </a:r>
            <a:r>
              <a:rPr lang="fr-FR" sz="2000" dirty="0">
                <a:solidFill>
                  <a:schemeClr val="tx2"/>
                </a:solidFill>
                <a:effectLst/>
                <a:latin typeface="+mj-lt"/>
                <a:ea typeface="Times New Roman" panose="02020603050405020304" pitchFamily="18" charset="0"/>
              </a:rPr>
              <a:t>:</a:t>
            </a:r>
          </a:p>
          <a:p>
            <a:pPr algn="just">
              <a:buFont typeface="Arial" panose="020B0604020202020204" pitchFamily="34" charset="0"/>
              <a:buChar char="•"/>
            </a:pPr>
            <a:r>
              <a:rPr lang="fr-FR" dirty="0">
                <a:solidFill>
                  <a:schemeClr val="tx2"/>
                </a:solidFill>
                <a:latin typeface="+mj-lt"/>
              </a:rPr>
              <a:t>la HAS travaille sur la certification, </a:t>
            </a:r>
          </a:p>
          <a:p>
            <a:pPr algn="just">
              <a:buFont typeface="Arial" panose="020B0604020202020204" pitchFamily="34" charset="0"/>
              <a:buChar char="•"/>
            </a:pPr>
            <a:r>
              <a:rPr lang="fr-FR" dirty="0">
                <a:solidFill>
                  <a:schemeClr val="tx2"/>
                </a:solidFill>
                <a:latin typeface="+mj-lt"/>
              </a:rPr>
              <a:t>Le CEPS travaille sur la plateforme qui n’est toujours pas opérationnelle </a:t>
            </a:r>
          </a:p>
          <a:p>
            <a:pPr algn="just">
              <a:buFont typeface="Arial" panose="020B0604020202020204" pitchFamily="34" charset="0"/>
              <a:buChar char="•"/>
            </a:pPr>
            <a:r>
              <a:rPr lang="fr-FR" dirty="0">
                <a:solidFill>
                  <a:schemeClr val="tx2"/>
                </a:solidFill>
                <a:latin typeface="+mj-lt"/>
              </a:rPr>
              <a:t>Absence de calendrier prévisionnel.</a:t>
            </a:r>
          </a:p>
          <a:p>
            <a:pPr marL="0" indent="0" algn="just">
              <a:buNone/>
            </a:pPr>
            <a:endParaRPr lang="fr-FR" dirty="0">
              <a:solidFill>
                <a:schemeClr val="tx2"/>
              </a:solidFill>
              <a:latin typeface="+mj-lt"/>
            </a:endParaRPr>
          </a:p>
          <a:p>
            <a:pPr marL="0" indent="0" algn="just">
              <a:buNone/>
            </a:pPr>
            <a:r>
              <a:rPr lang="fr-FR" dirty="0">
                <a:solidFill>
                  <a:schemeClr val="tx2"/>
                </a:solidFill>
                <a:latin typeface="+mj-lt"/>
              </a:rPr>
              <a:t>En pratique: </a:t>
            </a:r>
            <a:r>
              <a:rPr lang="fr-FR" u="sng" dirty="0">
                <a:solidFill>
                  <a:schemeClr val="tx2"/>
                </a:solidFill>
                <a:latin typeface="+mj-lt"/>
              </a:rPr>
              <a:t>tant que la plateforme n’est pas disponible, le CEPS ne sollicite aucune information</a:t>
            </a:r>
            <a:r>
              <a:rPr lang="fr-FR" dirty="0">
                <a:solidFill>
                  <a:schemeClr val="tx2"/>
                </a:solidFill>
                <a:latin typeface="+mj-lt"/>
              </a:rPr>
              <a:t>. En revanche, les entreprises doivent anticiper que les données sur les visites seront à terme obligatoirement transmises.</a:t>
            </a:r>
          </a:p>
          <a:p>
            <a:pPr marL="0" indent="0" algn="just">
              <a:buNone/>
            </a:pPr>
            <a:endParaRPr lang="fr-FR" dirty="0">
              <a:solidFill>
                <a:schemeClr val="tx2"/>
              </a:solidFill>
              <a:latin typeface="+mj-lt"/>
            </a:endParaRPr>
          </a:p>
          <a:p>
            <a:pPr marL="0" indent="0">
              <a:buNone/>
            </a:pPr>
            <a:r>
              <a:rPr lang="fr-FR" dirty="0">
                <a:solidFill>
                  <a:schemeClr val="tx2"/>
                </a:solidFill>
                <a:latin typeface="+mj-lt"/>
              </a:rPr>
              <a:t>Lien vers la </a:t>
            </a:r>
            <a:r>
              <a:rPr lang="fr-FR">
                <a:solidFill>
                  <a:schemeClr val="tx2"/>
                </a:solidFill>
                <a:latin typeface="+mj-lt"/>
              </a:rPr>
              <a:t>Charte: </a:t>
            </a:r>
            <a:r>
              <a:rPr lang="fr-FR">
                <a:solidFill>
                  <a:schemeClr val="tx2"/>
                </a:solidFill>
                <a:latin typeface="+mj-lt"/>
                <a:hlinkClick r:id="rId2"/>
              </a:rPr>
              <a:t>https</a:t>
            </a:r>
            <a:r>
              <a:rPr lang="fr-FR" dirty="0">
                <a:solidFill>
                  <a:schemeClr val="tx2"/>
                </a:solidFill>
                <a:latin typeface="+mj-lt"/>
                <a:hlinkClick r:id="rId2"/>
              </a:rPr>
              <a:t>://www.legifrance.gouv.fr/loda/id/JORFTEXT000045309792/2023-03-13/</a:t>
            </a:r>
            <a:r>
              <a:rPr lang="fr-FR" dirty="0">
                <a:solidFill>
                  <a:schemeClr val="tx2"/>
                </a:solidFill>
                <a:latin typeface="+mj-lt"/>
              </a:rPr>
              <a:t> </a:t>
            </a:r>
          </a:p>
          <a:p>
            <a:pPr algn="just">
              <a:buFont typeface="Arial" panose="020B0604020202020204" pitchFamily="34" charset="0"/>
              <a:buChar char="•"/>
            </a:pPr>
            <a:endParaRPr lang="fr-FR" sz="2000" dirty="0">
              <a:effectLst/>
              <a:latin typeface="+mj-lt"/>
              <a:ea typeface="Times New Roman" panose="02020603050405020304" pitchFamily="18" charset="0"/>
            </a:endParaRPr>
          </a:p>
          <a:p>
            <a:pPr marL="0" indent="0" algn="just">
              <a:buNone/>
            </a:pPr>
            <a:endParaRPr lang="fr-FR" i="1" dirty="0"/>
          </a:p>
        </p:txBody>
      </p:sp>
    </p:spTree>
    <p:extLst>
      <p:ext uri="{BB962C8B-B14F-4D97-AF65-F5344CB8AC3E}">
        <p14:creationId xmlns:p14="http://schemas.microsoft.com/office/powerpoint/2010/main" val="1797745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Ordre du jour </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845169" y="726832"/>
            <a:ext cx="7871909" cy="6131168"/>
          </a:xfrm>
        </p:spPr>
        <p:txBody>
          <a:bodyPr>
            <a:normAutofit/>
          </a:bodyPr>
          <a:lstStyle/>
          <a:p>
            <a:pPr marL="342900" lvl="0" indent="-342900" algn="just">
              <a:lnSpc>
                <a:spcPct val="107000"/>
              </a:lnSpc>
              <a:spcAft>
                <a:spcPts val="800"/>
              </a:spcAft>
              <a:buAutoNum type="arabicPeriod"/>
            </a:pPr>
            <a:r>
              <a:rPr lang="fr-FR" sz="1800" dirty="0">
                <a:effectLst/>
                <a:latin typeface="+mj-lt"/>
                <a:ea typeface="Calibri" panose="020F0502020204030204" pitchFamily="34" charset="0"/>
                <a:cs typeface="Calibri" panose="020F0502020204030204" pitchFamily="34" charset="0"/>
              </a:rPr>
              <a:t>Mobilisation et actions du GIFO:</a:t>
            </a:r>
          </a:p>
          <a:p>
            <a:pPr lvl="1" algn="just">
              <a:lnSpc>
                <a:spcPct val="107000"/>
              </a:lnSpc>
              <a:spcAft>
                <a:spcPts val="800"/>
              </a:spcAft>
              <a:buFontTx/>
              <a:buChar char="-"/>
            </a:pPr>
            <a:r>
              <a:rPr lang="fr-FR" sz="1600" dirty="0">
                <a:latin typeface="+mj-lt"/>
                <a:ea typeface="Calibri" panose="020F0502020204030204" pitchFamily="34" charset="0"/>
                <a:cs typeface="Calibri" panose="020F0502020204030204" pitchFamily="34" charset="0"/>
              </a:rPr>
              <a:t>LFSS 2023</a:t>
            </a:r>
          </a:p>
          <a:p>
            <a:pPr lvl="1" algn="just">
              <a:lnSpc>
                <a:spcPct val="107000"/>
              </a:lnSpc>
              <a:spcAft>
                <a:spcPts val="800"/>
              </a:spcAft>
              <a:buFontTx/>
              <a:buChar char="-"/>
            </a:pPr>
            <a:r>
              <a:rPr lang="fr-FR" sz="1600" dirty="0">
                <a:latin typeface="+mj-lt"/>
                <a:ea typeface="Calibri" panose="020F0502020204030204" pitchFamily="34" charset="0"/>
                <a:cs typeface="Calibri" panose="020F0502020204030204" pitchFamily="34" charset="0"/>
              </a:rPr>
              <a:t>100% Santé</a:t>
            </a:r>
          </a:p>
          <a:p>
            <a:pPr marL="0" indent="0" algn="just">
              <a:lnSpc>
                <a:spcPct val="107000"/>
              </a:lnSpc>
              <a:spcAft>
                <a:spcPts val="800"/>
              </a:spcAft>
              <a:buNone/>
            </a:pPr>
            <a:r>
              <a:rPr lang="fr-FR" sz="1800" dirty="0">
                <a:solidFill>
                  <a:schemeClr val="accent1"/>
                </a:solidFill>
                <a:latin typeface="+mj-lt"/>
                <a:ea typeface="Calibri" panose="020F0502020204030204" pitchFamily="34" charset="0"/>
                <a:cs typeface="Calibri" panose="020F0502020204030204" pitchFamily="34" charset="0"/>
              </a:rPr>
              <a:t>2</a:t>
            </a:r>
            <a:r>
              <a:rPr lang="fr-FR" sz="1800" dirty="0">
                <a:latin typeface="+mj-lt"/>
                <a:ea typeface="Calibri" panose="020F0502020204030204" pitchFamily="34" charset="0"/>
                <a:cs typeface="Calibri" panose="020F0502020204030204" pitchFamily="34" charset="0"/>
              </a:rPr>
              <a:t>. Les obligations déclaratives  des fabricants: </a:t>
            </a:r>
          </a:p>
          <a:p>
            <a:pPr lvl="1" algn="just">
              <a:lnSpc>
                <a:spcPct val="107000"/>
              </a:lnSpc>
              <a:spcAft>
                <a:spcPts val="800"/>
              </a:spcAft>
              <a:buFontTx/>
              <a:buChar char="-"/>
            </a:pPr>
            <a:r>
              <a:rPr lang="fr-FR" sz="1600" dirty="0">
                <a:latin typeface="+mj-lt"/>
                <a:ea typeface="Calibri" panose="020F0502020204030204" pitchFamily="34" charset="0"/>
                <a:cs typeface="Calibri" panose="020F0502020204030204" pitchFamily="34" charset="0"/>
              </a:rPr>
              <a:t>Suppression de l’obligation de déclarer les codes LPP auprès de l’ANSM</a:t>
            </a:r>
          </a:p>
          <a:p>
            <a:pPr lvl="1" algn="just">
              <a:lnSpc>
                <a:spcPct val="107000"/>
              </a:lnSpc>
              <a:spcAft>
                <a:spcPts val="800"/>
              </a:spcAft>
              <a:buFontTx/>
              <a:buChar char="-"/>
            </a:pPr>
            <a:r>
              <a:rPr lang="fr-FR" sz="1600" dirty="0">
                <a:latin typeface="+mj-lt"/>
                <a:ea typeface="Calibri" panose="020F0502020204030204" pitchFamily="34" charset="0"/>
                <a:cs typeface="Calibri" panose="020F0502020204030204" pitchFamily="34" charset="0"/>
              </a:rPr>
              <a:t>Obligation de déclaration des prix des dispositifs médicaux avant le 31 mars</a:t>
            </a:r>
          </a:p>
          <a:p>
            <a:pPr lvl="1" algn="just">
              <a:lnSpc>
                <a:spcPct val="107000"/>
              </a:lnSpc>
              <a:spcAft>
                <a:spcPts val="800"/>
              </a:spcAft>
              <a:buFontTx/>
              <a:buChar char="-"/>
            </a:pPr>
            <a:r>
              <a:rPr lang="fr-FR" sz="1600" dirty="0">
                <a:latin typeface="+mj-lt"/>
                <a:ea typeface="Calibri" panose="020F0502020204030204" pitchFamily="34" charset="0"/>
                <a:cs typeface="Calibri" panose="020F0502020204030204" pitchFamily="34" charset="0"/>
              </a:rPr>
              <a:t>Dispositif anti - cadeaux : déclaration au 1</a:t>
            </a:r>
            <a:r>
              <a:rPr lang="fr-FR" sz="1600" baseline="30000" dirty="0">
                <a:latin typeface="+mj-lt"/>
                <a:ea typeface="Calibri" panose="020F0502020204030204" pitchFamily="34" charset="0"/>
                <a:cs typeface="Calibri" panose="020F0502020204030204" pitchFamily="34" charset="0"/>
              </a:rPr>
              <a:t>er</a:t>
            </a:r>
            <a:r>
              <a:rPr lang="fr-FR" sz="1600" dirty="0">
                <a:latin typeface="+mj-lt"/>
                <a:ea typeface="Calibri" panose="020F0502020204030204" pitchFamily="34" charset="0"/>
                <a:cs typeface="Calibri" panose="020F0502020204030204" pitchFamily="34" charset="0"/>
              </a:rPr>
              <a:t> mars </a:t>
            </a:r>
          </a:p>
          <a:p>
            <a:pPr marL="0" lvl="1" indent="0" algn="just">
              <a:lnSpc>
                <a:spcPct val="107000"/>
              </a:lnSpc>
              <a:spcBef>
                <a:spcPts val="1200"/>
              </a:spcBef>
              <a:spcAft>
                <a:spcPts val="800"/>
              </a:spcAft>
              <a:buNone/>
            </a:pPr>
            <a:r>
              <a:rPr lang="fr-FR" dirty="0">
                <a:solidFill>
                  <a:schemeClr val="accent1"/>
                </a:solidFill>
                <a:latin typeface="+mj-lt"/>
                <a:ea typeface="Calibri" panose="020F0502020204030204" pitchFamily="34" charset="0"/>
                <a:cs typeface="Calibri" panose="020F0502020204030204" pitchFamily="34" charset="0"/>
              </a:rPr>
              <a:t>3</a:t>
            </a:r>
            <a:r>
              <a:rPr lang="fr-FR" dirty="0">
                <a:latin typeface="+mj-lt"/>
                <a:ea typeface="Calibri" panose="020F0502020204030204" pitchFamily="34" charset="0"/>
                <a:cs typeface="Calibri" panose="020F0502020204030204" pitchFamily="34" charset="0"/>
              </a:rPr>
              <a:t>. Arrêté du 25 janvier 2023: orthoptistes et primo prescription</a:t>
            </a:r>
          </a:p>
          <a:p>
            <a:pPr marL="0" lvl="1" indent="0" algn="just">
              <a:lnSpc>
                <a:spcPct val="107000"/>
              </a:lnSpc>
              <a:spcBef>
                <a:spcPts val="1200"/>
              </a:spcBef>
              <a:spcAft>
                <a:spcPts val="800"/>
              </a:spcAft>
              <a:buNone/>
            </a:pPr>
            <a:r>
              <a:rPr lang="fr-FR" dirty="0">
                <a:solidFill>
                  <a:schemeClr val="accent1"/>
                </a:solidFill>
                <a:latin typeface="+mj-lt"/>
                <a:ea typeface="Calibri" panose="020F0502020204030204" pitchFamily="34" charset="0"/>
                <a:cs typeface="Calibri" panose="020F0502020204030204" pitchFamily="34" charset="0"/>
              </a:rPr>
              <a:t>4</a:t>
            </a:r>
            <a:r>
              <a:rPr lang="fr-FR" dirty="0">
                <a:latin typeface="+mj-lt"/>
                <a:ea typeface="Calibri" panose="020F0502020204030204" pitchFamily="34" charset="0"/>
                <a:cs typeface="Calibri" panose="020F0502020204030204" pitchFamily="34" charset="0"/>
              </a:rPr>
              <a:t>. Consultation européenne sur les PFAS: retroplanning </a:t>
            </a:r>
          </a:p>
          <a:p>
            <a:pPr marL="0" lvl="1" indent="0" algn="just">
              <a:lnSpc>
                <a:spcPct val="107000"/>
              </a:lnSpc>
              <a:spcBef>
                <a:spcPts val="1200"/>
              </a:spcBef>
              <a:spcAft>
                <a:spcPts val="800"/>
              </a:spcAft>
              <a:buNone/>
            </a:pPr>
            <a:r>
              <a:rPr lang="fr-FR" dirty="0">
                <a:solidFill>
                  <a:schemeClr val="accent1"/>
                </a:solidFill>
                <a:latin typeface="+mj-lt"/>
                <a:ea typeface="Calibri" panose="020F0502020204030204" pitchFamily="34" charset="0"/>
                <a:cs typeface="Calibri" panose="020F0502020204030204" pitchFamily="34" charset="0"/>
              </a:rPr>
              <a:t>5</a:t>
            </a:r>
            <a:r>
              <a:rPr lang="fr-FR" dirty="0">
                <a:latin typeface="+mj-lt"/>
                <a:ea typeface="Calibri" panose="020F0502020204030204" pitchFamily="34" charset="0"/>
                <a:cs typeface="Calibri" panose="020F0502020204030204" pitchFamily="34" charset="0"/>
              </a:rPr>
              <a:t>. Charte CEPS</a:t>
            </a:r>
          </a:p>
          <a:p>
            <a:pPr lvl="0" algn="just">
              <a:lnSpc>
                <a:spcPct val="107000"/>
              </a:lnSpc>
              <a:spcAft>
                <a:spcPts val="800"/>
              </a:spcAft>
              <a:buFont typeface="Courier New" panose="02070309020205020404" pitchFamily="49" charset="0"/>
              <a:buChar char="o"/>
            </a:pPr>
            <a:endParaRPr lang="fr-FR" sz="1800" dirty="0">
              <a:effectLst/>
              <a:latin typeface="+mj-l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1957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Actions du GIFO: </a:t>
            </a:r>
            <a:br>
              <a:rPr lang="fr-FR" dirty="0"/>
            </a:br>
            <a:r>
              <a:rPr lang="fr-FR" dirty="0"/>
              <a:t>LFSS 2023 (1)</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869268" y="1287378"/>
            <a:ext cx="7315200" cy="4697369"/>
          </a:xfrm>
        </p:spPr>
        <p:txBody>
          <a:bodyPr>
            <a:normAutofit/>
          </a:bodyPr>
          <a:lstStyle/>
          <a:p>
            <a:pPr algn="just">
              <a:lnSpc>
                <a:spcPct val="107000"/>
              </a:lnSpc>
              <a:spcAft>
                <a:spcPts val="800"/>
              </a:spcAft>
            </a:pPr>
            <a:r>
              <a:rPr lang="fr-FR" dirty="0">
                <a:solidFill>
                  <a:schemeClr val="tx2"/>
                </a:solidFill>
                <a:latin typeface="+mj-lt"/>
                <a:ea typeface="Calibri" panose="020F0502020204030204" pitchFamily="34" charset="0"/>
                <a:cs typeface="Calibri" panose="020F0502020204030204" pitchFamily="34" charset="0"/>
              </a:rPr>
              <a:t>Entretien en octobre 2022 avec le cabinet du Ministre pour éviter une régulation économique excessive des dispositifs médicaux au détriment de la santé visuelle, et maintenir l’équilibre économique de la filière</a:t>
            </a:r>
          </a:p>
          <a:p>
            <a:pPr algn="just"/>
            <a:r>
              <a:rPr lang="fr-FR" sz="2000" dirty="0"/>
              <a:t>Le gouvernement n’a pas retenu l’amendement voté par le Sénat qui excluait expressément les équipements optiques et auditifs du dispositif en tant que catégories de produits comprenant un panier 100% santé   </a:t>
            </a:r>
          </a:p>
          <a:p>
            <a:pPr algn="just">
              <a:lnSpc>
                <a:spcPct val="107000"/>
              </a:lnSpc>
              <a:spcAft>
                <a:spcPts val="800"/>
              </a:spcAft>
            </a:pPr>
            <a:r>
              <a:rPr lang="fr-FR" dirty="0"/>
              <a:t>Saisi de 3 recours, le Conseil Constitutionnel a déclaré la loi conforme à la Constitution</a:t>
            </a:r>
          </a:p>
          <a:p>
            <a:pPr algn="just">
              <a:lnSpc>
                <a:spcPct val="107000"/>
              </a:lnSpc>
              <a:spcAft>
                <a:spcPts val="800"/>
              </a:spcAft>
            </a:pPr>
            <a:endParaRPr lang="fr-FR" dirty="0">
              <a:solidFill>
                <a:schemeClr val="tx2"/>
              </a:solidFill>
              <a:latin typeface="+mj-lt"/>
              <a:ea typeface="Calibri" panose="020F0502020204030204" pitchFamily="34" charset="0"/>
              <a:cs typeface="Calibri" panose="020F0502020204030204" pitchFamily="34" charset="0"/>
            </a:endParaRPr>
          </a:p>
          <a:p>
            <a:endParaRPr lang="fr-FR" dirty="0"/>
          </a:p>
        </p:txBody>
      </p:sp>
    </p:spTree>
    <p:extLst>
      <p:ext uri="{BB962C8B-B14F-4D97-AF65-F5344CB8AC3E}">
        <p14:creationId xmlns:p14="http://schemas.microsoft.com/office/powerpoint/2010/main" val="2538882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Actions du GIFO: </a:t>
            </a:r>
            <a:br>
              <a:rPr lang="fr-FR" dirty="0"/>
            </a:br>
            <a:r>
              <a:rPr lang="fr-FR" dirty="0"/>
              <a:t>LFSS 2023 (2)</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869268" y="601579"/>
            <a:ext cx="7315200" cy="5835316"/>
          </a:xfrm>
        </p:spPr>
        <p:txBody>
          <a:bodyPr>
            <a:normAutofit/>
          </a:bodyPr>
          <a:lstStyle/>
          <a:p>
            <a:pPr algn="just"/>
            <a:r>
              <a:rPr lang="fr-FR" dirty="0"/>
              <a:t>Publication de la LFSS n° 2022-1616 du 23 décembre 2022 de financement de la sécurité sociale pour 2023: </a:t>
            </a:r>
            <a:r>
              <a:rPr lang="fr-FR" dirty="0">
                <a:hlinkClick r:id="rId2"/>
              </a:rPr>
              <a:t>https://www.legifrance.gouv.fr/jorf/id/JORFTEXT000046791754</a:t>
            </a:r>
            <a:r>
              <a:rPr lang="fr-FR" dirty="0"/>
              <a:t> </a:t>
            </a:r>
          </a:p>
          <a:p>
            <a:pPr algn="just"/>
            <a:endParaRPr lang="fr-FR" dirty="0"/>
          </a:p>
          <a:p>
            <a:pPr algn="just"/>
            <a:r>
              <a:rPr lang="fr-FR" u="sng" dirty="0"/>
              <a:t>A</a:t>
            </a:r>
            <a:r>
              <a:rPr lang="fr-FR" sz="2000" u="sng" dirty="0"/>
              <a:t>rticle 31 </a:t>
            </a:r>
            <a:r>
              <a:rPr lang="fr-FR" sz="2000" u="sng" dirty="0">
                <a:sym typeface="Wingdings" panose="05000000000000000000" pitchFamily="2" charset="2"/>
              </a:rPr>
              <a:t> article 58</a:t>
            </a:r>
            <a:r>
              <a:rPr lang="fr-FR" sz="2000" dirty="0">
                <a:sym typeface="Wingdings" panose="05000000000000000000" pitchFamily="2" charset="2"/>
              </a:rPr>
              <a:t>:</a:t>
            </a:r>
          </a:p>
          <a:p>
            <a:pPr marL="0" indent="0" algn="just">
              <a:buNone/>
            </a:pPr>
            <a:r>
              <a:rPr lang="fr-FR" dirty="0">
                <a:sym typeface="Wingdings" panose="05000000000000000000" pitchFamily="2" charset="2"/>
              </a:rPr>
              <a:t>    </a:t>
            </a:r>
            <a:r>
              <a:rPr lang="fr-FR" sz="2000" dirty="0">
                <a:sym typeface="Wingdings" panose="05000000000000000000" pitchFamily="2" charset="2"/>
              </a:rPr>
              <a:t>Le texte voté est celui initialement proposé:</a:t>
            </a:r>
          </a:p>
          <a:p>
            <a:pPr marL="45720" indent="0" algn="just">
              <a:buNone/>
            </a:pPr>
            <a:r>
              <a:rPr lang="fr-FR" sz="2000" i="1" dirty="0">
                <a:solidFill>
                  <a:schemeClr val="tx1"/>
                </a:solidFill>
              </a:rPr>
              <a:t>« Art. L. 165-3-4.-I.-Les ministres chargés de l'économie, de la santé et de la sécurité sociale fixent les marges de distribution des produits inscrits sur la liste mentionnée à l'article L. 165-1, en tenant compte de l'évolution des charges, des revenus et du volume d'activité des praticiens ou des entreprises concernés ».</a:t>
            </a:r>
            <a:endParaRPr lang="fr-FR" sz="2000" dirty="0"/>
          </a:p>
          <a:p>
            <a:pPr marL="0" indent="0" algn="just">
              <a:buNone/>
            </a:pPr>
            <a:r>
              <a:rPr lang="fr-FR" dirty="0"/>
              <a:t>   </a:t>
            </a:r>
            <a:r>
              <a:rPr lang="fr-FR" sz="2000" dirty="0"/>
              <a:t>Motif: «  amendement jugé inutile et injustifié » par le Ministre</a:t>
            </a:r>
            <a:endParaRPr lang="fr-FR" dirty="0">
              <a:solidFill>
                <a:schemeClr val="tx2"/>
              </a:solidFill>
              <a:ea typeface="Calibri" panose="020F0502020204030204" pitchFamily="34" charset="0"/>
              <a:cs typeface="Calibri" panose="020F0502020204030204" pitchFamily="34" charset="0"/>
            </a:endParaRPr>
          </a:p>
          <a:p>
            <a:endParaRPr lang="fr-FR" dirty="0"/>
          </a:p>
        </p:txBody>
      </p:sp>
    </p:spTree>
    <p:extLst>
      <p:ext uri="{BB962C8B-B14F-4D97-AF65-F5344CB8AC3E}">
        <p14:creationId xmlns:p14="http://schemas.microsoft.com/office/powerpoint/2010/main" val="4193207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Actions du GIFO: </a:t>
            </a:r>
            <a:br>
              <a:rPr lang="fr-FR" dirty="0"/>
            </a:br>
            <a:r>
              <a:rPr lang="fr-FR" dirty="0"/>
              <a:t>LFSS 2023 (3)</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869268" y="733925"/>
            <a:ext cx="7315200" cy="5510463"/>
          </a:xfrm>
        </p:spPr>
        <p:txBody>
          <a:bodyPr>
            <a:normAutofit fontScale="77500" lnSpcReduction="20000"/>
          </a:bodyPr>
          <a:lstStyle/>
          <a:p>
            <a:pPr algn="just">
              <a:lnSpc>
                <a:spcPct val="110000"/>
              </a:lnSpc>
            </a:pPr>
            <a:r>
              <a:rPr lang="fr-FR" sz="2300" dirty="0">
                <a:solidFill>
                  <a:schemeClr val="accent1"/>
                </a:solidFill>
                <a:latin typeface="Corbel (Corps)"/>
              </a:rPr>
              <a:t>Explications du Ministre de la Santé, François Braun</a:t>
            </a:r>
            <a:r>
              <a:rPr lang="fr-FR" sz="2300" dirty="0">
                <a:latin typeface="Corbel (Corps)"/>
              </a:rPr>
              <a:t>:</a:t>
            </a:r>
          </a:p>
          <a:p>
            <a:pPr algn="just">
              <a:lnSpc>
                <a:spcPct val="110000"/>
              </a:lnSpc>
            </a:pPr>
            <a:endParaRPr lang="fr-FR" sz="2300" dirty="0">
              <a:latin typeface="Corbel (Corps)"/>
            </a:endParaRPr>
          </a:p>
          <a:p>
            <a:pPr marL="182880" lvl="1" algn="just">
              <a:lnSpc>
                <a:spcPct val="110000"/>
              </a:lnSpc>
              <a:spcBef>
                <a:spcPts val="1200"/>
              </a:spcBef>
            </a:pPr>
            <a:r>
              <a:rPr lang="fr-FR" sz="2300" dirty="0">
                <a:latin typeface="Corbel (Corps)"/>
              </a:rPr>
              <a:t>Cette nouvelle mesure n’a vocation ni à fixer un prix de vente limite sur les équipements concernés par le panier à tarifs libres de la réforme 100 % Santé (panier B) ni à plafonner les marges pouvant être réalisées par les fournisseurs et les distributeurs.</a:t>
            </a:r>
          </a:p>
          <a:p>
            <a:pPr marL="182880" lvl="1" algn="just">
              <a:lnSpc>
                <a:spcPct val="110000"/>
              </a:lnSpc>
              <a:spcBef>
                <a:spcPts val="1200"/>
              </a:spcBef>
            </a:pPr>
            <a:r>
              <a:rPr lang="fr-FR" sz="2300" dirty="0">
                <a:latin typeface="Corbel (Corps)"/>
              </a:rPr>
              <a:t>En effet, la mesure ne supprime en aucun cas la possibilité de maintenir des prix libres sur les produits et prestations.</a:t>
            </a:r>
          </a:p>
          <a:p>
            <a:pPr marL="182880" lvl="1" algn="just">
              <a:lnSpc>
                <a:spcPct val="110000"/>
              </a:lnSpc>
              <a:spcBef>
                <a:spcPts val="1200"/>
              </a:spcBef>
            </a:pPr>
            <a:r>
              <a:rPr lang="fr-FR" sz="2300" dirty="0">
                <a:latin typeface="Corbel (Corps)"/>
              </a:rPr>
              <a:t>En outre, en absence de prix limite de vente fixé, la notion de prix exploitant n'est pas non plus définie, et la fixation et la répartition des marges entre le fournisseur et le distributeur au détail sont donc laissées aux acteurs.</a:t>
            </a:r>
          </a:p>
          <a:p>
            <a:pPr marL="182880" lvl="1" algn="just">
              <a:lnSpc>
                <a:spcPct val="110000"/>
              </a:lnSpc>
              <a:spcBef>
                <a:spcPts val="1200"/>
              </a:spcBef>
            </a:pPr>
            <a:r>
              <a:rPr lang="fr-FR" sz="2300" dirty="0">
                <a:latin typeface="Corbel (Corps)"/>
              </a:rPr>
              <a:t>Les catégories à prise en charge renforcée comprennent déjà un prix limite de vente. Pour ceux-ci : la mesure sur l'encadrement des remises commerciales sera protectrice pour les exploitants comme pour les distributeurs en déterminant une marge minimale pour les différents acteurs de la distribution (aujourd'hui non garantie).</a:t>
            </a:r>
          </a:p>
          <a:p>
            <a:endParaRPr lang="fr-FR" dirty="0"/>
          </a:p>
        </p:txBody>
      </p:sp>
    </p:spTree>
    <p:extLst>
      <p:ext uri="{BB962C8B-B14F-4D97-AF65-F5344CB8AC3E}">
        <p14:creationId xmlns:p14="http://schemas.microsoft.com/office/powerpoint/2010/main" val="3821977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Actions du GIFO: </a:t>
            </a:r>
            <a:br>
              <a:rPr lang="fr-FR" dirty="0"/>
            </a:br>
            <a:r>
              <a:rPr lang="fr-FR" dirty="0"/>
              <a:t>100% Santé</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540368" y="808892"/>
            <a:ext cx="7644099" cy="5486400"/>
          </a:xfrm>
        </p:spPr>
        <p:txBody>
          <a:bodyPr>
            <a:normAutofit fontScale="92500" lnSpcReduction="20000"/>
          </a:bodyPr>
          <a:lstStyle/>
          <a:p>
            <a:pPr algn="just"/>
            <a:r>
              <a:rPr lang="fr-FR" dirty="0">
                <a:solidFill>
                  <a:schemeClr val="tx2"/>
                </a:solidFill>
              </a:rPr>
              <a:t>Rappel des p</a:t>
            </a:r>
            <a:r>
              <a:rPr lang="fr-FR" sz="2000" dirty="0">
                <a:solidFill>
                  <a:schemeClr val="tx2"/>
                </a:solidFill>
              </a:rPr>
              <a:t>ropositions de l’Assurance maladie pour 2023:</a:t>
            </a:r>
          </a:p>
          <a:p>
            <a:pPr marL="0" indent="0" algn="just">
              <a:buNone/>
            </a:pPr>
            <a:r>
              <a:rPr lang="fr-FR" dirty="0">
                <a:solidFill>
                  <a:schemeClr val="tx2"/>
                </a:solidFill>
              </a:rPr>
              <a:t>	- Faire évoluer le panier 100% santé en optique pour mieux 	prendre en compte les très fortes corrections et l’innovation</a:t>
            </a:r>
          </a:p>
          <a:p>
            <a:pPr marL="0" indent="0" algn="just">
              <a:buNone/>
            </a:pPr>
            <a:r>
              <a:rPr lang="fr-FR" dirty="0">
                <a:solidFill>
                  <a:schemeClr val="tx2"/>
                </a:solidFill>
              </a:rPr>
              <a:t> </a:t>
            </a:r>
          </a:p>
          <a:p>
            <a:pPr algn="just">
              <a:buFont typeface="Arial" panose="020B0604020202020204" pitchFamily="34" charset="0"/>
              <a:buChar char="•"/>
            </a:pPr>
            <a:r>
              <a:rPr lang="fr-FR" sz="2000" dirty="0">
                <a:solidFill>
                  <a:schemeClr val="tx2"/>
                </a:solidFill>
              </a:rPr>
              <a:t>Vœux du Ministre de la santé (31 janvier 2023) : </a:t>
            </a:r>
          </a:p>
          <a:p>
            <a:pPr marL="45720" indent="0" algn="just">
              <a:buNone/>
            </a:pPr>
            <a:r>
              <a:rPr lang="fr-FR" sz="2000" dirty="0">
                <a:solidFill>
                  <a:schemeClr val="tx2"/>
                </a:solidFill>
              </a:rPr>
              <a:t>	- Entamer l’étape 2 du 100% santé en 2023</a:t>
            </a:r>
          </a:p>
          <a:p>
            <a:pPr marL="45720" indent="0" algn="just">
              <a:buNone/>
            </a:pPr>
            <a:r>
              <a:rPr lang="fr-FR" sz="2000" dirty="0">
                <a:solidFill>
                  <a:schemeClr val="tx2"/>
                </a:solidFill>
              </a:rPr>
              <a:t>	- Obtenir une mobilisation plus forte sur l’optique</a:t>
            </a:r>
          </a:p>
          <a:p>
            <a:pPr marL="45720" indent="0" algn="just">
              <a:buNone/>
            </a:pPr>
            <a:r>
              <a:rPr lang="fr-FR" sz="2000" dirty="0">
                <a:solidFill>
                  <a:schemeClr val="tx2"/>
                </a:solidFill>
              </a:rPr>
              <a:t>	- Organisation au premier trimestre de la relance de cette 	dynamique avec les parties prenantes.</a:t>
            </a:r>
          </a:p>
          <a:p>
            <a:pPr marL="45720" indent="0" algn="just">
              <a:buNone/>
            </a:pPr>
            <a:endParaRPr lang="fr-FR" sz="2000" dirty="0">
              <a:solidFill>
                <a:schemeClr val="tx2"/>
              </a:solidFill>
            </a:endParaRPr>
          </a:p>
          <a:p>
            <a:pPr marL="388620" indent="-342900" algn="just">
              <a:buFont typeface="Arial" panose="020B0604020202020204" pitchFamily="34" charset="0"/>
              <a:buChar char="•"/>
            </a:pPr>
            <a:r>
              <a:rPr lang="fr-FR" sz="2000" dirty="0">
                <a:solidFill>
                  <a:schemeClr val="tx2"/>
                </a:solidFill>
              </a:rPr>
              <a:t>Courrier adressé au Ministre de la </a:t>
            </a:r>
            <a:r>
              <a:rPr lang="fr-FR" dirty="0">
                <a:solidFill>
                  <a:schemeClr val="tx2"/>
                </a:solidFill>
              </a:rPr>
              <a:t>santé mi-février:</a:t>
            </a:r>
          </a:p>
          <a:p>
            <a:pPr marL="45720" indent="0" algn="just">
              <a:buNone/>
            </a:pPr>
            <a:r>
              <a:rPr lang="fr-FR" dirty="0">
                <a:solidFill>
                  <a:schemeClr val="tx2"/>
                </a:solidFill>
              </a:rPr>
              <a:t>	- demande d’éléments de bilan depuis 2020</a:t>
            </a:r>
          </a:p>
          <a:p>
            <a:pPr marL="45720" indent="0" algn="just">
              <a:buNone/>
            </a:pPr>
            <a:r>
              <a:rPr lang="fr-FR" dirty="0">
                <a:solidFill>
                  <a:schemeClr val="tx2"/>
                </a:solidFill>
              </a:rPr>
              <a:t>	- demande de rendez-vous.</a:t>
            </a:r>
          </a:p>
          <a:p>
            <a:pPr marL="0" indent="0" algn="just">
              <a:buNone/>
            </a:pPr>
            <a:endParaRPr lang="fr-FR" sz="2000" dirty="0">
              <a:solidFill>
                <a:schemeClr val="tx2"/>
              </a:solidFill>
            </a:endParaRPr>
          </a:p>
          <a:p>
            <a:pPr algn="just">
              <a:lnSpc>
                <a:spcPct val="107000"/>
              </a:lnSpc>
              <a:spcAft>
                <a:spcPts val="800"/>
              </a:spcAft>
            </a:pPr>
            <a:r>
              <a:rPr lang="fr-FR" dirty="0">
                <a:solidFill>
                  <a:schemeClr val="tx2"/>
                </a:solidFill>
                <a:ea typeface="Calibri" panose="020F0502020204030204" pitchFamily="34" charset="0"/>
                <a:cs typeface="Calibri" panose="020F0502020204030204" pitchFamily="34" charset="0"/>
              </a:rPr>
              <a:t>Préparation de la position GIFO: actions en cours/perspectives</a:t>
            </a:r>
          </a:p>
          <a:p>
            <a:endParaRPr lang="fr-FR" dirty="0"/>
          </a:p>
        </p:txBody>
      </p:sp>
    </p:spTree>
    <p:extLst>
      <p:ext uri="{BB962C8B-B14F-4D97-AF65-F5344CB8AC3E}">
        <p14:creationId xmlns:p14="http://schemas.microsoft.com/office/powerpoint/2010/main" val="2725245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Obligations déclaratives des fabricants </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688080" y="1361440"/>
            <a:ext cx="7496388" cy="4917440"/>
          </a:xfrm>
        </p:spPr>
        <p:txBody>
          <a:bodyPr>
            <a:normAutofit lnSpcReduction="10000"/>
          </a:bodyPr>
          <a:lstStyle/>
          <a:p>
            <a:pPr marL="182880" lvl="1" algn="just">
              <a:lnSpc>
                <a:spcPct val="107000"/>
              </a:lnSpc>
              <a:spcBef>
                <a:spcPts val="1200"/>
              </a:spcBef>
              <a:spcAft>
                <a:spcPts val="800"/>
              </a:spcAft>
            </a:pPr>
            <a:r>
              <a:rPr lang="fr-FR" sz="2000" b="1" dirty="0">
                <a:solidFill>
                  <a:schemeClr val="tx2"/>
                </a:solidFill>
                <a:ea typeface="Calibri" panose="020F0502020204030204" pitchFamily="34" charset="0"/>
                <a:cs typeface="Calibri" panose="020F0502020204030204" pitchFamily="34" charset="0"/>
              </a:rPr>
              <a:t>Suppression de l’obligation de déclarer les codes LPP auprès de l’ANSM </a:t>
            </a:r>
            <a:r>
              <a:rPr lang="fr-FR" sz="2000" dirty="0">
                <a:solidFill>
                  <a:schemeClr val="tx2"/>
                </a:solidFill>
                <a:ea typeface="Calibri" panose="020F0502020204030204" pitchFamily="34" charset="0"/>
                <a:cs typeface="Calibri" panose="020F0502020204030204" pitchFamily="34" charset="0"/>
              </a:rPr>
              <a:t>(article 58 de la LFSS)</a:t>
            </a:r>
          </a:p>
          <a:p>
            <a:pPr marL="0" lvl="1" indent="0" algn="just">
              <a:lnSpc>
                <a:spcPct val="107000"/>
              </a:lnSpc>
              <a:spcBef>
                <a:spcPts val="1200"/>
              </a:spcBef>
              <a:spcAft>
                <a:spcPts val="800"/>
              </a:spcAft>
              <a:buNone/>
            </a:pPr>
            <a:endParaRPr lang="fr-FR" sz="2000" dirty="0">
              <a:solidFill>
                <a:schemeClr val="tx2"/>
              </a:solidFill>
              <a:ea typeface="Calibri" panose="020F0502020204030204" pitchFamily="34" charset="0"/>
              <a:cs typeface="Calibri" panose="020F0502020204030204" pitchFamily="34" charset="0"/>
            </a:endParaRPr>
          </a:p>
          <a:p>
            <a:pPr marL="182880" lvl="1" algn="just">
              <a:lnSpc>
                <a:spcPct val="107000"/>
              </a:lnSpc>
              <a:spcBef>
                <a:spcPts val="1200"/>
              </a:spcBef>
              <a:spcAft>
                <a:spcPts val="800"/>
              </a:spcAft>
            </a:pPr>
            <a:r>
              <a:rPr lang="fr-FR" sz="2000" u="sng" dirty="0">
                <a:solidFill>
                  <a:schemeClr val="tx2"/>
                </a:solidFill>
                <a:ea typeface="Calibri" panose="020F0502020204030204" pitchFamily="34" charset="0"/>
                <a:cs typeface="Calibri" panose="020F0502020204030204" pitchFamily="34" charset="0"/>
              </a:rPr>
              <a:t>Mais maintien des autres obligations déclaratives  </a:t>
            </a:r>
            <a:r>
              <a:rPr lang="fr-FR" sz="2000" dirty="0">
                <a:solidFill>
                  <a:schemeClr val="tx2"/>
                </a:solidFill>
                <a:ea typeface="Calibri" panose="020F0502020204030204" pitchFamily="34" charset="0"/>
                <a:cs typeface="Calibri" panose="020F0502020204030204" pitchFamily="34" charset="0"/>
              </a:rPr>
              <a:t>:</a:t>
            </a:r>
          </a:p>
          <a:p>
            <a:pPr marL="0" lvl="1" indent="0" algn="just">
              <a:lnSpc>
                <a:spcPct val="107000"/>
              </a:lnSpc>
              <a:spcBef>
                <a:spcPts val="1200"/>
              </a:spcBef>
              <a:spcAft>
                <a:spcPts val="800"/>
              </a:spcAft>
              <a:buNone/>
            </a:pPr>
            <a:r>
              <a:rPr lang="fr-FR" sz="2000" dirty="0">
                <a:solidFill>
                  <a:schemeClr val="tx2"/>
                </a:solidFill>
                <a:ea typeface="Calibri" panose="020F0502020204030204" pitchFamily="34" charset="0"/>
                <a:cs typeface="Calibri" panose="020F0502020204030204" pitchFamily="34" charset="0"/>
              </a:rPr>
              <a:t>- déclaration des prix des dispositifs médicaux  au CEPS avant le 31 mars: </a:t>
            </a:r>
            <a:r>
              <a:rPr lang="fr-FR" sz="1800" u="sng" dirty="0">
                <a:solidFill>
                  <a:schemeClr val="accent1"/>
                </a:solidFill>
                <a:effectLst/>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https://www.demarches-simplifiees.fr/commencer/ceps_prix</a:t>
            </a:r>
            <a:endParaRPr lang="fr-FR" sz="2000" dirty="0">
              <a:solidFill>
                <a:schemeClr val="accent1"/>
              </a:solidFill>
              <a:ea typeface="Calibri" panose="020F0502020204030204" pitchFamily="34" charset="0"/>
              <a:cs typeface="Calibri" panose="020F0502020204030204" pitchFamily="34" charset="0"/>
            </a:endParaRPr>
          </a:p>
          <a:p>
            <a:pPr marL="342900" lvl="1" indent="-342900" algn="just">
              <a:lnSpc>
                <a:spcPct val="107000"/>
              </a:lnSpc>
              <a:spcBef>
                <a:spcPts val="1200"/>
              </a:spcBef>
              <a:spcAft>
                <a:spcPts val="800"/>
              </a:spcAft>
              <a:buFontTx/>
              <a:buChar char="-"/>
            </a:pPr>
            <a:r>
              <a:rPr lang="fr-FR" sz="2000" dirty="0">
                <a:solidFill>
                  <a:schemeClr val="tx2"/>
                </a:solidFill>
                <a:ea typeface="Calibri" panose="020F0502020204030204" pitchFamily="34" charset="0"/>
                <a:cs typeface="Calibri" panose="020F0502020204030204" pitchFamily="34" charset="0"/>
              </a:rPr>
              <a:t>déclaration des ventes à l’ANSM : </a:t>
            </a:r>
            <a:r>
              <a:rPr lang="fr-FR" sz="2000" dirty="0">
                <a:solidFill>
                  <a:schemeClr val="accent1"/>
                </a:solidFill>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https://ansm.sante.fr/vos-demarches/industriel/declarer-les-ventes-annuelles</a:t>
            </a:r>
            <a:endParaRPr lang="fr-FR" sz="2000" dirty="0">
              <a:solidFill>
                <a:schemeClr val="accent1"/>
              </a:solidFill>
              <a:ea typeface="Calibri" panose="020F0502020204030204" pitchFamily="34" charset="0"/>
              <a:cs typeface="Calibri" panose="020F0502020204030204" pitchFamily="34" charset="0"/>
            </a:endParaRPr>
          </a:p>
          <a:p>
            <a:pPr marL="342900" lvl="1" indent="-342900" algn="just">
              <a:lnSpc>
                <a:spcPct val="107000"/>
              </a:lnSpc>
              <a:spcBef>
                <a:spcPts val="1200"/>
              </a:spcBef>
              <a:spcAft>
                <a:spcPts val="800"/>
              </a:spcAft>
              <a:buFontTx/>
              <a:buChar char="-"/>
            </a:pPr>
            <a:r>
              <a:rPr lang="fr-FR" sz="2000" dirty="0">
                <a:solidFill>
                  <a:schemeClr val="tx2"/>
                </a:solidFill>
                <a:ea typeface="Calibri" panose="020F0502020204030204" pitchFamily="34" charset="0"/>
                <a:cs typeface="Calibri" panose="020F0502020204030204" pitchFamily="34" charset="0"/>
              </a:rPr>
              <a:t>Déclaration Transparence/Dispositif « anti cadeaux » avant le 1</a:t>
            </a:r>
            <a:r>
              <a:rPr lang="fr-FR" sz="2000" baseline="30000" dirty="0">
                <a:solidFill>
                  <a:schemeClr val="tx2"/>
                </a:solidFill>
                <a:ea typeface="Calibri" panose="020F0502020204030204" pitchFamily="34" charset="0"/>
                <a:cs typeface="Calibri" panose="020F0502020204030204" pitchFamily="34" charset="0"/>
              </a:rPr>
              <a:t>er</a:t>
            </a:r>
            <a:r>
              <a:rPr lang="fr-FR" sz="2000" dirty="0">
                <a:solidFill>
                  <a:schemeClr val="tx2"/>
                </a:solidFill>
                <a:ea typeface="Calibri" panose="020F0502020204030204" pitchFamily="34" charset="0"/>
                <a:cs typeface="Calibri" panose="020F0502020204030204" pitchFamily="34" charset="0"/>
              </a:rPr>
              <a:t> mars (pour le second semestre de l’année n) : </a:t>
            </a:r>
            <a:r>
              <a:rPr lang="fr-FR" sz="2000" dirty="0">
                <a:solidFill>
                  <a:schemeClr val="accent1"/>
                </a:solidFill>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https://www.entreprises-transparence.sante.gouv.fr/connexion</a:t>
            </a:r>
            <a:endParaRPr lang="fr-FR" sz="2000" dirty="0">
              <a:solidFill>
                <a:schemeClr val="accent1"/>
              </a:solidFill>
              <a:ea typeface="Calibri" panose="020F0502020204030204" pitchFamily="34" charset="0"/>
              <a:cs typeface="Calibri" panose="020F0502020204030204" pitchFamily="34" charset="0"/>
            </a:endParaRPr>
          </a:p>
          <a:p>
            <a:pPr marL="342900" lvl="1" indent="-342900" algn="just">
              <a:lnSpc>
                <a:spcPct val="107000"/>
              </a:lnSpc>
              <a:spcBef>
                <a:spcPts val="1200"/>
              </a:spcBef>
              <a:spcAft>
                <a:spcPts val="800"/>
              </a:spcAft>
              <a:buFontTx/>
              <a:buChar char="-"/>
            </a:pPr>
            <a:endParaRPr lang="fr-FR" sz="2000" dirty="0">
              <a:solidFill>
                <a:schemeClr val="tx2"/>
              </a:solidFill>
              <a:ea typeface="Calibri" panose="020F0502020204030204" pitchFamily="34" charset="0"/>
              <a:cs typeface="Calibri" panose="020F0502020204030204" pitchFamily="34" charset="0"/>
            </a:endParaRPr>
          </a:p>
          <a:p>
            <a:pPr marL="182880" lvl="1" algn="just">
              <a:lnSpc>
                <a:spcPct val="107000"/>
              </a:lnSpc>
              <a:spcBef>
                <a:spcPts val="1200"/>
              </a:spcBef>
              <a:spcAft>
                <a:spcPts val="800"/>
              </a:spcAft>
            </a:pPr>
            <a:endParaRPr lang="fr-FR" sz="2000" dirty="0">
              <a:solidFill>
                <a:schemeClr val="tx2"/>
              </a:solidFill>
              <a:latin typeface="+mj-lt"/>
              <a:ea typeface="Calibri" panose="020F0502020204030204" pitchFamily="34" charset="0"/>
              <a:cs typeface="Calibri" panose="020F0502020204030204" pitchFamily="34" charset="0"/>
            </a:endParaRPr>
          </a:p>
          <a:p>
            <a:endParaRPr lang="fr-FR" dirty="0"/>
          </a:p>
        </p:txBody>
      </p:sp>
    </p:spTree>
    <p:extLst>
      <p:ext uri="{BB962C8B-B14F-4D97-AF65-F5344CB8AC3E}">
        <p14:creationId xmlns:p14="http://schemas.microsoft.com/office/powerpoint/2010/main" val="3237289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Orthoptistes et primo prescription (1)</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573379" y="469233"/>
            <a:ext cx="8085221" cy="6112042"/>
          </a:xfrm>
        </p:spPr>
        <p:txBody>
          <a:bodyPr>
            <a:normAutofit/>
          </a:bodyPr>
          <a:lstStyle/>
          <a:p>
            <a:pPr algn="just"/>
            <a:r>
              <a:rPr lang="fr-FR" u="sng" dirty="0">
                <a:solidFill>
                  <a:schemeClr val="accent1"/>
                </a:solidFill>
              </a:rPr>
              <a:t>Décret no 2022-691 du 26 avril 2022 </a:t>
            </a:r>
            <a:r>
              <a:rPr lang="fr-FR" dirty="0">
                <a:solidFill>
                  <a:schemeClr val="accent1"/>
                </a:solidFill>
              </a:rPr>
              <a:t>relatif aux soins visuels pouvant être réalisés sans prescription médicale par les orthoptistes: </a:t>
            </a:r>
            <a:r>
              <a:rPr lang="fr-FR" dirty="0">
                <a:solidFill>
                  <a:schemeClr val="accent1"/>
                </a:solidFill>
                <a:hlinkClick r:id="rId2"/>
              </a:rPr>
              <a:t>https://www.legifrance.gouv.fr/jorf/article_jo/JORFARTI000045668579</a:t>
            </a:r>
            <a:r>
              <a:rPr lang="fr-FR" dirty="0">
                <a:solidFill>
                  <a:schemeClr val="accent1"/>
                </a:solidFill>
              </a:rPr>
              <a:t> </a:t>
            </a:r>
          </a:p>
          <a:p>
            <a:pPr marL="0" indent="0" algn="just">
              <a:buNone/>
            </a:pPr>
            <a:endParaRPr lang="fr-FR" dirty="0">
              <a:solidFill>
                <a:schemeClr val="accent1"/>
              </a:solidFill>
            </a:endParaRPr>
          </a:p>
          <a:p>
            <a:pPr algn="just"/>
            <a:r>
              <a:rPr lang="fr-FR" sz="2100" dirty="0">
                <a:solidFill>
                  <a:schemeClr val="accent1"/>
                </a:solidFill>
                <a:ea typeface="Calibri" panose="020F0502020204030204" pitchFamily="34" charset="0"/>
                <a:cs typeface="Calibri" panose="020F0502020204030204" pitchFamily="34" charset="0"/>
              </a:rPr>
              <a:t>Entrée en vigueur du décret suite à la publication de </a:t>
            </a:r>
            <a:r>
              <a:rPr lang="fr-FR" sz="2100" u="sng" dirty="0">
                <a:solidFill>
                  <a:schemeClr val="accent1"/>
                </a:solidFill>
                <a:ea typeface="Calibri" panose="020F0502020204030204" pitchFamily="34" charset="0"/>
                <a:cs typeface="Calibri" panose="020F0502020204030204" pitchFamily="34" charset="0"/>
              </a:rPr>
              <a:t>l’arrêté du 25 janvier 2023 </a:t>
            </a:r>
            <a:r>
              <a:rPr lang="fr-FR" sz="2100" b="0" i="0" u="none" strike="noStrike" baseline="0" dirty="0">
                <a:solidFill>
                  <a:schemeClr val="accent1"/>
                </a:solidFill>
              </a:rPr>
              <a:t>fixant la liste des contre-indications pour la prescription de verres correcteurs et le bilan visuel réalisés par un orthoptiste: </a:t>
            </a:r>
            <a:r>
              <a:rPr lang="fr-FR" sz="2100" b="0" i="0" u="none" strike="noStrike" baseline="0" dirty="0">
                <a:solidFill>
                  <a:schemeClr val="accent1"/>
                </a:solidFill>
                <a:hlinkClick r:id="rId3"/>
              </a:rPr>
              <a:t>https://www.legifrance.gouv.fr/jorf/id/JORFTEXT000047074754?init=true&amp;page=1&amp;query=orthoptiste&amp;searchField=ALL&amp;tab_selection=all</a:t>
            </a:r>
            <a:r>
              <a:rPr lang="fr-FR" sz="2100" b="0" i="0" u="none" strike="noStrike" baseline="0" dirty="0">
                <a:solidFill>
                  <a:schemeClr val="accent1"/>
                </a:solidFill>
              </a:rPr>
              <a:t> </a:t>
            </a:r>
            <a:endParaRPr lang="fr-FR" sz="2100" dirty="0">
              <a:solidFill>
                <a:schemeClr val="accent1"/>
              </a:solidFill>
              <a:ea typeface="Calibri" panose="020F0502020204030204" pitchFamily="34" charset="0"/>
              <a:cs typeface="Calibri" panose="020F0502020204030204" pitchFamily="34" charset="0"/>
            </a:endParaRPr>
          </a:p>
          <a:p>
            <a:pPr algn="l"/>
            <a:endParaRPr lang="fr-FR" dirty="0">
              <a:ea typeface="Calibri" panose="020F0502020204030204" pitchFamily="34" charset="0"/>
              <a:cs typeface="Calibri" panose="020F0502020204030204" pitchFamily="34" charset="0"/>
            </a:endParaRPr>
          </a:p>
          <a:p>
            <a:endParaRPr lang="fr-FR" dirty="0"/>
          </a:p>
        </p:txBody>
      </p:sp>
    </p:spTree>
    <p:extLst>
      <p:ext uri="{BB962C8B-B14F-4D97-AF65-F5344CB8AC3E}">
        <p14:creationId xmlns:p14="http://schemas.microsoft.com/office/powerpoint/2010/main" val="1028881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7EF36B-9E4F-16FB-7604-95505323F529}"/>
              </a:ext>
            </a:extLst>
          </p:cNvPr>
          <p:cNvSpPr>
            <a:spLocks noGrp="1"/>
          </p:cNvSpPr>
          <p:nvPr>
            <p:ph type="title"/>
          </p:nvPr>
        </p:nvSpPr>
        <p:spPr/>
        <p:txBody>
          <a:bodyPr/>
          <a:lstStyle/>
          <a:p>
            <a:r>
              <a:rPr lang="fr-FR" dirty="0"/>
              <a:t>Orthoptistes et primo prescription (2)</a:t>
            </a:r>
          </a:p>
        </p:txBody>
      </p:sp>
      <p:sp>
        <p:nvSpPr>
          <p:cNvPr id="3" name="Espace réservé du contenu 2">
            <a:extLst>
              <a:ext uri="{FF2B5EF4-FFF2-40B4-BE49-F238E27FC236}">
                <a16:creationId xmlns:a16="http://schemas.microsoft.com/office/drawing/2014/main" id="{3B7E4867-C6FC-E2F8-6076-2C69C9E1D8A0}"/>
              </a:ext>
            </a:extLst>
          </p:cNvPr>
          <p:cNvSpPr>
            <a:spLocks noGrp="1"/>
          </p:cNvSpPr>
          <p:nvPr>
            <p:ph idx="1"/>
          </p:nvPr>
        </p:nvSpPr>
        <p:spPr>
          <a:xfrm>
            <a:off x="3573379" y="854241"/>
            <a:ext cx="8085221" cy="5136251"/>
          </a:xfrm>
        </p:spPr>
        <p:txBody>
          <a:bodyPr>
            <a:normAutofit fontScale="77500" lnSpcReduction="20000"/>
          </a:bodyPr>
          <a:lstStyle/>
          <a:p>
            <a:pPr algn="l"/>
            <a:endParaRPr lang="fr-FR" dirty="0">
              <a:ea typeface="Calibri" panose="020F0502020204030204" pitchFamily="34" charset="0"/>
              <a:cs typeface="Calibri" panose="020F0502020204030204" pitchFamily="34" charset="0"/>
            </a:endParaRPr>
          </a:p>
          <a:p>
            <a:pPr algn="just">
              <a:buFont typeface="Arial" panose="020B0604020202020204" pitchFamily="34" charset="0"/>
              <a:buChar char="•"/>
            </a:pPr>
            <a:r>
              <a:rPr lang="fr-FR" sz="1900" b="0" i="0" dirty="0">
                <a:solidFill>
                  <a:schemeClr val="tx2"/>
                </a:solidFill>
                <a:effectLst/>
              </a:rPr>
              <a:t>Les patients de 16 à 42 ans ont désormais la possibilité de consulter sans ordonnance un orthoptiste pour la première prescription de verres correcteurs. </a:t>
            </a:r>
            <a:r>
              <a:rPr lang="fr-FR" sz="1900" dirty="0">
                <a:solidFill>
                  <a:schemeClr val="tx2"/>
                </a:solidFill>
                <a:ea typeface="Calibri" panose="020F0502020204030204" pitchFamily="34" charset="0"/>
                <a:cs typeface="Calibri" panose="020F0502020204030204" pitchFamily="34" charset="0"/>
              </a:rPr>
              <a:t>Le cas échéant, le patient sera orienté vers un médecin ophtalmologue, afin de bénéficier d’un examen médical complémentaire (sous réserve des dispositions de l’article 1 du décret du 26 avril 2022).</a:t>
            </a:r>
          </a:p>
          <a:p>
            <a:pPr algn="just">
              <a:buFont typeface="Wingdings" panose="05000000000000000000" pitchFamily="2" charset="2"/>
              <a:buChar char="à"/>
            </a:pPr>
            <a:endParaRPr lang="fr-FR" sz="1900" dirty="0">
              <a:solidFill>
                <a:schemeClr val="tx2"/>
              </a:solidFill>
              <a:ea typeface="Calibri" panose="020F0502020204030204" pitchFamily="34" charset="0"/>
              <a:cs typeface="Calibri" panose="020F0502020204030204" pitchFamily="34" charset="0"/>
            </a:endParaRPr>
          </a:p>
          <a:p>
            <a:pPr algn="just"/>
            <a:r>
              <a:rPr lang="fr-FR" sz="1900" u="sng" dirty="0">
                <a:solidFill>
                  <a:schemeClr val="tx2"/>
                </a:solidFill>
                <a:ea typeface="Calibri" panose="020F0502020204030204" pitchFamily="34" charset="0"/>
                <a:cs typeface="Calibri" panose="020F0502020204030204" pitchFamily="34" charset="0"/>
                <a:sym typeface="Wingdings" panose="05000000000000000000" pitchFamily="2" charset="2"/>
              </a:rPr>
              <a:t>Contre indications listées en annexe de l’arrêté</a:t>
            </a:r>
            <a:r>
              <a:rPr lang="fr-FR" sz="1900" dirty="0">
                <a:solidFill>
                  <a:schemeClr val="tx2"/>
                </a:solidFill>
                <a:ea typeface="Calibri" panose="020F0502020204030204" pitchFamily="34" charset="0"/>
                <a:cs typeface="Calibri" panose="020F0502020204030204" pitchFamily="34" charset="0"/>
                <a:sym typeface="Wingdings" panose="05000000000000000000" pitchFamily="2" charset="2"/>
              </a:rPr>
              <a:t>: </a:t>
            </a:r>
          </a:p>
          <a:p>
            <a:pPr marL="0" indent="0" algn="just">
              <a:buNone/>
            </a:pPr>
            <a:r>
              <a:rPr lang="fr-FR" sz="1900" b="0" i="0" dirty="0">
                <a:solidFill>
                  <a:schemeClr val="tx2"/>
                </a:solidFill>
                <a:effectLst/>
              </a:rPr>
              <a:t>1° Troubles de réfraction associés à une pathologie ophtalmologique , </a:t>
            </a:r>
          </a:p>
          <a:p>
            <a:pPr marL="0" indent="0" algn="just">
              <a:buNone/>
            </a:pPr>
            <a:r>
              <a:rPr lang="fr-FR" sz="1900" b="0" i="0" dirty="0">
                <a:solidFill>
                  <a:schemeClr val="tx2"/>
                </a:solidFill>
                <a:effectLst/>
              </a:rPr>
              <a:t>2° Troubles de réfraction associés à une pathologie générale,</a:t>
            </a:r>
          </a:p>
          <a:p>
            <a:pPr marL="0" indent="0" algn="just">
              <a:buNone/>
            </a:pPr>
            <a:r>
              <a:rPr lang="fr-FR" sz="1900" b="0" i="0" dirty="0">
                <a:solidFill>
                  <a:schemeClr val="tx2"/>
                </a:solidFill>
                <a:effectLst/>
              </a:rPr>
              <a:t>3° Troubles de réfraction associés à la prise de médicaments au long cours pouvant entraîner des complications oculaires</a:t>
            </a:r>
            <a:endParaRPr lang="fr-FR" sz="1900" dirty="0">
              <a:solidFill>
                <a:schemeClr val="tx2"/>
              </a:solidFill>
              <a:ea typeface="Calibri" panose="020F0502020204030204" pitchFamily="34" charset="0"/>
              <a:cs typeface="Calibri" panose="020F0502020204030204" pitchFamily="34" charset="0"/>
            </a:endParaRPr>
          </a:p>
          <a:p>
            <a:pPr marL="0" lvl="1" indent="0" algn="just">
              <a:lnSpc>
                <a:spcPct val="107000"/>
              </a:lnSpc>
              <a:spcBef>
                <a:spcPts val="1200"/>
              </a:spcBef>
              <a:spcAft>
                <a:spcPts val="800"/>
              </a:spcAft>
              <a:buNone/>
            </a:pPr>
            <a:endParaRPr lang="fr-FR" sz="1900" dirty="0">
              <a:solidFill>
                <a:schemeClr val="tx2"/>
              </a:solidFill>
              <a:ea typeface="Calibri" panose="020F0502020204030204" pitchFamily="34" charset="0"/>
              <a:cs typeface="Calibri" panose="020F0502020204030204" pitchFamily="34" charset="0"/>
            </a:endParaRPr>
          </a:p>
          <a:p>
            <a:pPr marL="0" lvl="1" indent="0" algn="just">
              <a:lnSpc>
                <a:spcPct val="107000"/>
              </a:lnSpc>
              <a:spcBef>
                <a:spcPts val="1200"/>
              </a:spcBef>
              <a:spcAft>
                <a:spcPts val="800"/>
              </a:spcAft>
              <a:buNone/>
            </a:pPr>
            <a:r>
              <a:rPr lang="fr-FR" sz="1900" dirty="0">
                <a:solidFill>
                  <a:schemeClr val="tx2"/>
                </a:solidFill>
                <a:ea typeface="Calibri" panose="020F0502020204030204" pitchFamily="34" charset="0"/>
                <a:cs typeface="Calibri" panose="020F0502020204030204" pitchFamily="34" charset="0"/>
              </a:rPr>
              <a:t>Remarque: </a:t>
            </a:r>
          </a:p>
          <a:p>
            <a:pPr marL="342900" lvl="1" indent="-342900" algn="just">
              <a:lnSpc>
                <a:spcPct val="107000"/>
              </a:lnSpc>
              <a:spcBef>
                <a:spcPts val="1200"/>
              </a:spcBef>
              <a:spcAft>
                <a:spcPts val="800"/>
              </a:spcAft>
              <a:buFontTx/>
              <a:buChar char="-"/>
            </a:pPr>
            <a:r>
              <a:rPr lang="fr-FR" sz="1900" dirty="0">
                <a:solidFill>
                  <a:schemeClr val="accent1"/>
                </a:solidFill>
              </a:rPr>
              <a:t>La liste des contre-indications concernant la primo-prescription de lentilles n'a toujours pas été publiée</a:t>
            </a:r>
            <a:r>
              <a:rPr lang="fr-FR" sz="1900" dirty="0">
                <a:solidFill>
                  <a:schemeClr val="tx2"/>
                </a:solidFill>
              </a:rPr>
              <a:t>. Le décret n’est donc pas applicable pour la primo prescription de lentilles.</a:t>
            </a:r>
          </a:p>
          <a:p>
            <a:pPr marL="342900" lvl="1" indent="-342900" algn="just">
              <a:lnSpc>
                <a:spcPct val="107000"/>
              </a:lnSpc>
              <a:spcBef>
                <a:spcPts val="1200"/>
              </a:spcBef>
              <a:spcAft>
                <a:spcPts val="800"/>
              </a:spcAft>
              <a:buFontTx/>
              <a:buChar char="-"/>
            </a:pPr>
            <a:r>
              <a:rPr lang="fr-FR" sz="1900" dirty="0">
                <a:solidFill>
                  <a:schemeClr val="tx2"/>
                </a:solidFill>
              </a:rPr>
              <a:t>Pour le dépistage en accès direct des enfants de 9 à 15 mois, il faudra attendre le mois de juin</a:t>
            </a:r>
          </a:p>
          <a:p>
            <a:endParaRPr lang="fr-FR" dirty="0"/>
          </a:p>
        </p:txBody>
      </p:sp>
    </p:spTree>
    <p:extLst>
      <p:ext uri="{BB962C8B-B14F-4D97-AF65-F5344CB8AC3E}">
        <p14:creationId xmlns:p14="http://schemas.microsoft.com/office/powerpoint/2010/main" val="1368584630"/>
      </p:ext>
    </p:extLst>
  </p:cSld>
  <p:clrMapOvr>
    <a:masterClrMapping/>
  </p:clrMapOvr>
</p:sld>
</file>

<file path=ppt/theme/theme1.xml><?xml version="1.0" encoding="utf-8"?>
<a:theme xmlns:a="http://schemas.openxmlformats.org/drawingml/2006/main" name="Cadre">
  <a:themeElements>
    <a:clrScheme name="Cadr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adr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adr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5E133F9856AA74694EEF81735DB74E2" ma:contentTypeVersion="0" ma:contentTypeDescription="Create a new document." ma:contentTypeScope="" ma:versionID="6284b402607a45b7efa4ec3b519b9a36">
  <xsd:schema xmlns:xsd="http://www.w3.org/2001/XMLSchema" xmlns:xs="http://www.w3.org/2001/XMLSchema" xmlns:p="http://schemas.microsoft.com/office/2006/metadata/properties" targetNamespace="http://schemas.microsoft.com/office/2006/metadata/properties" ma:root="true" ma:fieldsID="836ad4c6aa239737ddd17f8586d889c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43B27F-14C3-4D04-9E15-283299EDDDC3}">
  <ds:schemaRefs>
    <ds:schemaRef ds:uri="http://purl.org/dc/elements/1.1/"/>
    <ds:schemaRef ds:uri="http://schemas.microsoft.com/office/2006/documentManagement/types"/>
    <ds:schemaRef ds:uri="http://purl.org/dc/terms/"/>
    <ds:schemaRef ds:uri="http://schemas.microsoft.com/office/infopath/2007/PartnerControls"/>
    <ds:schemaRef ds:uri="http://www.w3.org/XML/1998/namespace"/>
    <ds:schemaRef ds:uri="http://purl.org/dc/dcmityp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E5DF6EA0-4447-4C48-99DD-E933EF7E7E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E89C767-7A2E-46BA-8CAB-071D96C290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Cadre</Template>
  <TotalTime>0</TotalTime>
  <Words>1513</Words>
  <Application>Microsoft Office PowerPoint</Application>
  <PresentationFormat>Grand écran</PresentationFormat>
  <Paragraphs>107</Paragraphs>
  <Slides>13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Corbel</vt:lpstr>
      <vt:lpstr>Corbel (Corps)</vt:lpstr>
      <vt:lpstr>Courier New</vt:lpstr>
      <vt:lpstr>Wingdings</vt:lpstr>
      <vt:lpstr>Wingdings 2</vt:lpstr>
      <vt:lpstr>Cadre</vt:lpstr>
      <vt:lpstr>Commission règlementation du GIFO    </vt:lpstr>
      <vt:lpstr>Ordre du jour </vt:lpstr>
      <vt:lpstr>Actions du GIFO:  LFSS 2023 (1)</vt:lpstr>
      <vt:lpstr>Actions du GIFO:  LFSS 2023 (2)</vt:lpstr>
      <vt:lpstr>Actions du GIFO:  LFSS 2023 (3)</vt:lpstr>
      <vt:lpstr>Actions du GIFO:  100% Santé</vt:lpstr>
      <vt:lpstr>Obligations déclaratives des fabricants </vt:lpstr>
      <vt:lpstr>Orthoptistes et primo prescription (1)</vt:lpstr>
      <vt:lpstr>Orthoptistes et primo prescription (2)</vt:lpstr>
      <vt:lpstr>PFAS (1) – actions menées</vt:lpstr>
      <vt:lpstr>PFAS (2) – consultation</vt:lpstr>
      <vt:lpstr>Charte CEPS (1)</vt:lpstr>
      <vt:lpstr>Charte CEPS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règlementation du GIFO</dc:title>
  <dc:creator>Laure-Anne Copel</dc:creator>
  <cp:lastModifiedBy>stephanie.frezouls@gifo.org</cp:lastModifiedBy>
  <cp:revision>138</cp:revision>
  <dcterms:created xsi:type="dcterms:W3CDTF">2022-05-12T12:10:46Z</dcterms:created>
  <dcterms:modified xsi:type="dcterms:W3CDTF">2023-03-13T09:40:59Z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0x01010015E133F9856AA74694EEF81735DB74E2</vt:lpwstr>
  </property>
</Properties>
</file>